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1" r:id="rId4"/>
  </p:sldMasterIdLst>
  <p:notesMasterIdLst>
    <p:notesMasterId r:id="rId15"/>
  </p:notesMasterIdLst>
  <p:sldIdLst>
    <p:sldId id="269" r:id="rId5"/>
    <p:sldId id="261" r:id="rId6"/>
    <p:sldId id="263" r:id="rId7"/>
    <p:sldId id="259" r:id="rId8"/>
    <p:sldId id="258" r:id="rId9"/>
    <p:sldId id="264" r:id="rId10"/>
    <p:sldId id="268" r:id="rId11"/>
    <p:sldId id="266" r:id="rId12"/>
    <p:sldId id="267"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E60C6D-CCC2-4BC3-81EB-CEA73BD51CEC}" type="datetimeFigureOut">
              <a:rPr lang="en-US" smtClean="0"/>
              <a:t>10/20/2016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FE40A2-42FB-47BC-A83D-0332968EF718}" type="slidenum">
              <a:rPr lang="en-US" smtClean="0"/>
              <a:t>‹#›</a:t>
            </a:fld>
            <a:endParaRPr lang="en-US"/>
          </a:p>
        </p:txBody>
      </p:sp>
    </p:spTree>
    <p:extLst>
      <p:ext uri="{BB962C8B-B14F-4D97-AF65-F5344CB8AC3E}">
        <p14:creationId xmlns:p14="http://schemas.microsoft.com/office/powerpoint/2010/main" val="429138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020E0-9DF5-4D04-A56E-5AC6856E755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8305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Areas</a:t>
            </a:r>
            <a:r>
              <a:rPr lang="en-US" baseline="0" dirty="0" smtClean="0"/>
              <a:t> of responsibility: </a:t>
            </a:r>
            <a:r>
              <a:rPr lang="en-US" dirty="0" smtClean="0"/>
              <a:t>Miami</a:t>
            </a:r>
            <a:r>
              <a:rPr lang="en-US" baseline="0" dirty="0" smtClean="0"/>
              <a:t> is located on an ecotone of 3 LMEs.&amp; High Seas</a:t>
            </a:r>
            <a:endParaRPr lang="en-US" dirty="0"/>
          </a:p>
        </p:txBody>
      </p:sp>
      <p:sp>
        <p:nvSpPr>
          <p:cNvPr id="4" name="Slide Number Placeholder 3"/>
          <p:cNvSpPr>
            <a:spLocks noGrp="1"/>
          </p:cNvSpPr>
          <p:nvPr>
            <p:ph type="sldNum" sz="quarter" idx="10"/>
          </p:nvPr>
        </p:nvSpPr>
        <p:spPr/>
        <p:txBody>
          <a:bodyPr/>
          <a:lstStyle/>
          <a:p>
            <a:fld id="{4C0A55FC-6320-407F-B7C8-9EE31E998A5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71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Reefs provide valuable ecosystem goods and services in all three SEUS LMEs.</a:t>
            </a:r>
          </a:p>
        </p:txBody>
      </p:sp>
      <p:sp>
        <p:nvSpPr>
          <p:cNvPr id="4" name="Slide Number Placeholder 3"/>
          <p:cNvSpPr>
            <a:spLocks noGrp="1"/>
          </p:cNvSpPr>
          <p:nvPr>
            <p:ph type="sldNum" sz="quarter" idx="10"/>
          </p:nvPr>
        </p:nvSpPr>
        <p:spPr/>
        <p:txBody>
          <a:bodyPr/>
          <a:lstStyle/>
          <a:p>
            <a:fld id="{474E3A42-E856-4293-BF9A-C9A18B27116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2099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NOAA Fisheries measures the performance of U.S. federal fisheries through the Fish Stock Sustainability Index (FSSI). First implemented in 2005, the FSSI is a quarterly index that currently includes 199 fish stocks selected because of their importance to commercial and recreational fisheries. The FSSI measures the performance of these important fish stocks, which represent 85 percent of total catch.</a:t>
            </a:r>
            <a:endParaRPr lang="en-US" dirty="0"/>
          </a:p>
        </p:txBody>
      </p:sp>
      <p:sp>
        <p:nvSpPr>
          <p:cNvPr id="4" name="Slide Number Placeholder 3"/>
          <p:cNvSpPr>
            <a:spLocks noGrp="1"/>
          </p:cNvSpPr>
          <p:nvPr>
            <p:ph type="sldNum" sz="quarter" idx="10"/>
          </p:nvPr>
        </p:nvSpPr>
        <p:spPr/>
        <p:txBody>
          <a:bodyPr/>
          <a:lstStyle/>
          <a:p>
            <a:fld id="{4C0A55FC-6320-407F-B7C8-9EE31E998A5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06821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r>
              <a:rPr lang="en-US" altLang="en-US"/>
              <a:t>U.S. Department of Commerce | National Oceanic and Atmospheric Administration | NOAA Fisheries | Page </a:t>
            </a:r>
            <a:fld id="{10CDEE29-F093-48C8-AA8E-6100787785CA}" type="slidenum">
              <a:rPr lang="en-US" altLang="en-US"/>
              <a:pPr/>
              <a:t>‹#›</a:t>
            </a:fld>
            <a:endParaRPr lang="en-US" altLang="en-US"/>
          </a:p>
        </p:txBody>
      </p:sp>
    </p:spTree>
    <p:extLst>
      <p:ext uri="{BB962C8B-B14F-4D97-AF65-F5344CB8AC3E}">
        <p14:creationId xmlns:p14="http://schemas.microsoft.com/office/powerpoint/2010/main" val="3525010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 Turtle">
    <p:bg>
      <p:bgPr>
        <a:blipFill rotWithShape="1">
          <a:blip r:embed="rId2" cstate="screen">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9" y="2707461"/>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4" y="3118595"/>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9" y="4282306"/>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3228354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1589183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a:defRPr/>
            </a:pPr>
            <a:endParaRPr lang="en-US">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a:defRPr/>
            </a:pPr>
            <a:r>
              <a:rPr lang="en-US" smtClean="0">
                <a:solidFill>
                  <a:prstClr val="black"/>
                </a:solidFill>
              </a:rPr>
              <a:t>SEFSC Introduction to Protected Species Review</a:t>
            </a:r>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06921382-814F-4E8F-B32D-5FB7E71F343C}" type="slidenum">
              <a:rPr lang="en-US"/>
              <a:pPr>
                <a:defRPr/>
              </a:pPr>
              <a:t>‹#›</a:t>
            </a:fld>
            <a:endParaRPr lang="en-US"/>
          </a:p>
        </p:txBody>
      </p:sp>
    </p:spTree>
    <p:extLst>
      <p:ext uri="{BB962C8B-B14F-4D97-AF65-F5344CB8AC3E}">
        <p14:creationId xmlns:p14="http://schemas.microsoft.com/office/powerpoint/2010/main" val="1681900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95835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p:bg>
      <p:bgPr>
        <a:solidFill>
          <a:srgbClr val="1E5C90"/>
        </a:solidFill>
        <a:effectLst/>
      </p:bgPr>
    </p:bg>
    <p:spTree>
      <p:nvGrpSpPr>
        <p:cNvPr id="1" name=""/>
        <p:cNvGrpSpPr/>
        <p:nvPr/>
      </p:nvGrpSpPr>
      <p:grpSpPr>
        <a:xfrm>
          <a:off x="0" y="0"/>
          <a:ext cx="0" cy="0"/>
          <a:chOff x="0" y="0"/>
          <a:chExt cx="0" cy="0"/>
        </a:xfrm>
      </p:grpSpPr>
      <p:sp>
        <p:nvSpPr>
          <p:cNvPr id="4" name="Freeform 3"/>
          <p:cNvSpPr/>
          <p:nvPr userDrawn="1"/>
        </p:nvSpPr>
        <p:spPr>
          <a:xfrm flipH="1" flipV="1">
            <a:off x="0" y="-23813"/>
            <a:ext cx="9139238" cy="2514601"/>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Title 1"/>
          <p:cNvSpPr>
            <a:spLocks noGrp="1"/>
          </p:cNvSpPr>
          <p:nvPr>
            <p:ph type="title"/>
          </p:nvPr>
        </p:nvSpPr>
        <p:spPr>
          <a:xfrm>
            <a:off x="457199" y="457169"/>
            <a:ext cx="8229600" cy="772250"/>
          </a:xfrm>
        </p:spPr>
        <p:txBody>
          <a:bodyPr/>
          <a:lstStyle>
            <a:lvl1pPr algn="l">
              <a:defRPr sz="4000" b="1" cap="none">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3"/>
          <p:cNvSpPr>
            <a:spLocks noGrp="1"/>
          </p:cNvSpPr>
          <p:nvPr>
            <p:ph type="sldNum" sz="quarter" idx="10"/>
          </p:nvPr>
        </p:nvSpPr>
        <p:spPr>
          <a:xfrm>
            <a:off x="2285999" y="6355080"/>
            <a:ext cx="6400801" cy="502919"/>
          </a:xfrm>
          <a:prstGeom prst="rect">
            <a:avLst/>
          </a:prstGeom>
        </p:spPr>
        <p:txBody>
          <a:bodyPr/>
          <a:lstStyle>
            <a:lvl1pPr>
              <a:defRPr>
                <a:solidFill>
                  <a:srgbClr val="FFFFFF"/>
                </a:solidFill>
              </a:defRPr>
            </a:lvl1pPr>
          </a:lstStyle>
          <a:p>
            <a:pPr>
              <a:defRPr/>
            </a:pPr>
            <a:r>
              <a:rPr lang="en-US"/>
              <a:t>U.S. Department of Commerce | National Oceanic and Atmospheric Administration | NOAA Fisheries | Page </a:t>
            </a:r>
            <a:fld id="{796DA6DA-0F39-44D6-BD36-28D2D32E3E64}" type="slidenum">
              <a:rPr lang="en-US"/>
              <a:pPr>
                <a:defRPr/>
              </a:pPr>
              <a:t>‹#›</a:t>
            </a:fld>
            <a:endParaRPr lang="en-US"/>
          </a:p>
        </p:txBody>
      </p:sp>
    </p:spTree>
    <p:extLst>
      <p:ext uri="{BB962C8B-B14F-4D97-AF65-F5344CB8AC3E}">
        <p14:creationId xmlns:p14="http://schemas.microsoft.com/office/powerpoint/2010/main" val="3013106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 Turtl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3157393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a:xfrm>
            <a:off x="2285999" y="6355080"/>
            <a:ext cx="6400801" cy="502919"/>
          </a:xfrm>
          <a:prstGeom prst="rect">
            <a:avLst/>
          </a:prstGeom>
        </p:spPr>
        <p:txBody>
          <a:bodyPr/>
          <a:lstStyle>
            <a:lvl1pPr>
              <a:defRPr>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8214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 Turtl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1326846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 Turtl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1042582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9" y="2707461"/>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4" y="3118595"/>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9" y="4282306"/>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877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AAFFEB-9A75-4E29-A8F8-2F70DBBC87D8}" type="datetimeFigureOut">
              <a:rPr lang="en-US" sz="1400" kern="0">
                <a:solidFill>
                  <a:srgbClr val="000000"/>
                </a:solidFill>
                <a:latin typeface="Arial"/>
                <a:cs typeface="Arial"/>
                <a:sym typeface="Arial"/>
              </a:rPr>
              <a:pPr/>
              <a:t>10/20/2016</a:t>
            </a:fld>
            <a:endParaRPr lang="en-US" sz="1400" kern="0">
              <a:solidFill>
                <a:srgbClr val="000000"/>
              </a:solidFill>
              <a:latin typeface="Arial"/>
              <a:cs typeface="Arial"/>
              <a:sym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sz="1400" kern="0">
              <a:solidFill>
                <a:srgbClr val="000000"/>
              </a:solidFill>
              <a:latin typeface="Arial"/>
              <a:cs typeface="Arial"/>
              <a:sym typeface="Arial"/>
            </a:endParaRPr>
          </a:p>
        </p:txBody>
      </p:sp>
      <p:sp>
        <p:nvSpPr>
          <p:cNvPr id="6" name="Slide Number Placeholder 5"/>
          <p:cNvSpPr>
            <a:spLocks noGrp="1"/>
          </p:cNvSpPr>
          <p:nvPr>
            <p:ph type="sldNum" sz="quarter" idx="12"/>
          </p:nvPr>
        </p:nvSpPr>
        <p:spPr/>
        <p:txBody>
          <a:bodyPr/>
          <a:lstStyle/>
          <a:p>
            <a:fld id="{14A96BDF-1721-48EA-B533-D32C329373F1}" type="slidenum">
              <a:rPr lang="en-US" smtClean="0"/>
              <a:pPr/>
              <a:t>‹#›</a:t>
            </a:fld>
            <a:endParaRPr lang="en-US"/>
          </a:p>
        </p:txBody>
      </p:sp>
    </p:spTree>
    <p:extLst>
      <p:ext uri="{BB962C8B-B14F-4D97-AF65-F5344CB8AC3E}">
        <p14:creationId xmlns:p14="http://schemas.microsoft.com/office/powerpoint/2010/main" val="3939784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 Boats">
    <p:bg>
      <p:bgPr>
        <a:blipFill rotWithShape="1">
          <a:blip r:embed="rId2" cstate="screen">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9" y="2707461"/>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4" y="3118595"/>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9" y="4282306"/>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95305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 Turtle">
    <p:bg>
      <p:bgPr>
        <a:blipFill rotWithShape="1">
          <a:blip r:embed="rId2" cstate="screen">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9" y="2707461"/>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4" y="3118595"/>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9" y="4282306"/>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1167185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Seafood">
    <p:bg>
      <p:bgPr>
        <a:blipFill rotWithShape="1">
          <a:blip r:embed="rId2" cstate="screen">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9" y="2707461"/>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4" y="3118595"/>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9" y="4282306"/>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1469577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Fish">
    <p:bg>
      <p:bgPr>
        <a:blipFill rotWithShape="1">
          <a:blip r:embed="rId2" cstate="screen">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9" y="2707461"/>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4" y="3118595"/>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9" y="4282306"/>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1460142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 Dark">
    <p:bg>
      <p:bgPr>
        <a:blipFill rotWithShape="1">
          <a:blip r:embed="rId2" cstate="screen">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201989" y="2707461"/>
            <a:ext cx="5484812" cy="1224439"/>
          </a:xfrm>
        </p:spPr>
        <p:txBody>
          <a:bodyPr/>
          <a:lstStyle>
            <a:lvl1pPr>
              <a:defRPr>
                <a:solidFill>
                  <a:srgbClr val="FFFFFF"/>
                </a:solidFill>
              </a:defRPr>
            </a:lvl1pPr>
          </a:lstStyle>
          <a:p>
            <a:pPr lvl="0"/>
            <a:r>
              <a:rPr lang="en-US" smtClean="0"/>
              <a:t>Click to edit Master text styles</a:t>
            </a:r>
          </a:p>
        </p:txBody>
      </p:sp>
      <p:sp>
        <p:nvSpPr>
          <p:cNvPr id="6" name="Text Placeholder 5"/>
          <p:cNvSpPr>
            <a:spLocks noGrp="1"/>
          </p:cNvSpPr>
          <p:nvPr>
            <p:ph type="body" sz="quarter" idx="11" hasCustomPrompt="1"/>
          </p:nvPr>
        </p:nvSpPr>
        <p:spPr>
          <a:xfrm>
            <a:off x="463554" y="3118595"/>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9" y="4282306"/>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p:nvSpPr>
        <p:spPr>
          <a:xfrm>
            <a:off x="-9187"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87" tIns="45693" rIns="91387" bIns="45693" rtlCol="0" anchor="ctr"/>
          <a:lstStyle/>
          <a:p>
            <a:pPr algn="ctr" defTabSz="456933"/>
            <a:endParaRPr lang="en-US">
              <a:solidFill>
                <a:prstClr val="white"/>
              </a:solidFill>
            </a:endParaRPr>
          </a:p>
        </p:txBody>
      </p:sp>
      <p:sp>
        <p:nvSpPr>
          <p:cNvPr id="9" name="Freeform 8"/>
          <p:cNvSpPr/>
          <p:nvPr userDrawn="1"/>
        </p:nvSpPr>
        <p:spPr>
          <a:xfrm>
            <a:off x="-9187"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87" tIns="45693" rIns="91387" bIns="45693" rtlCol="0" anchor="ctr"/>
          <a:lstStyle/>
          <a:p>
            <a:pPr algn="ctr" defTabSz="456933"/>
            <a:endParaRPr lang="en-US">
              <a:solidFill>
                <a:prstClr val="white"/>
              </a:solidFill>
            </a:endParaRPr>
          </a:p>
        </p:txBody>
      </p:sp>
    </p:spTree>
    <p:extLst>
      <p:ext uri="{BB962C8B-B14F-4D97-AF65-F5344CB8AC3E}">
        <p14:creationId xmlns:p14="http://schemas.microsoft.com/office/powerpoint/2010/main" val="3703401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lIns="91387" tIns="45693" rIns="91387" bIns="45693"/>
          <a:lstStyle/>
          <a:p>
            <a:pPr defTabSz="913865"/>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lIns="91387" tIns="45693" rIns="91387" bIns="45693"/>
          <a:lstStyle/>
          <a:p>
            <a:pPr defTabSz="913865"/>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lIns="91387" tIns="45693" rIns="91387" bIns="45693"/>
          <a:lstStyle/>
          <a:p>
            <a:pPr defTabSz="913865"/>
            <a:fld id="{90AF3118-84AA-4975-9583-ABAAC79A2BDC}" type="slidenum">
              <a:rPr lang="en-US">
                <a:solidFill>
                  <a:prstClr val="black"/>
                </a:solidFill>
              </a:rPr>
              <a:pPr defTabSz="913865"/>
              <a:t>‹#›</a:t>
            </a:fld>
            <a:endParaRPr lang="en-US">
              <a:solidFill>
                <a:prstClr val="black"/>
              </a:solidFill>
            </a:endParaRPr>
          </a:p>
        </p:txBody>
      </p:sp>
    </p:spTree>
    <p:extLst>
      <p:ext uri="{BB962C8B-B14F-4D97-AF65-F5344CB8AC3E}">
        <p14:creationId xmlns:p14="http://schemas.microsoft.com/office/powerpoint/2010/main" val="402369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419681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lIns="91387" tIns="45693" rIns="91387" bIns="45693"/>
          <a:lstStyle>
            <a:lvl1pPr>
              <a:defRPr/>
            </a:lvl1pPr>
          </a:lstStyle>
          <a:p>
            <a:pPr defTabSz="456933">
              <a:defRPr/>
            </a:pPr>
            <a:endParaRPr lang="en-US">
              <a:solidFill>
                <a:prstClr val="black"/>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lIns="91387" tIns="45693" rIns="91387" bIns="45693"/>
          <a:lstStyle>
            <a:lvl1pPr>
              <a:defRPr/>
            </a:lvl1pPr>
          </a:lstStyle>
          <a:p>
            <a:pPr defTabSz="456933">
              <a:defRPr/>
            </a:pPr>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06921382-814F-4E8F-B32D-5FB7E71F343C}" type="slidenum">
              <a:rPr lang="en-US"/>
              <a:pPr>
                <a:defRPr/>
              </a:pPr>
              <a:t>‹#›</a:t>
            </a:fld>
            <a:endParaRPr lang="en-US"/>
          </a:p>
        </p:txBody>
      </p:sp>
    </p:spTree>
    <p:extLst>
      <p:ext uri="{BB962C8B-B14F-4D97-AF65-F5344CB8AC3E}">
        <p14:creationId xmlns:p14="http://schemas.microsoft.com/office/powerpoint/2010/main" val="81741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7" y="-30693"/>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87" tIns="45693" rIns="91387" bIns="45693" rtlCol="0" anchor="ctr"/>
          <a:lstStyle/>
          <a:p>
            <a:pPr algn="ctr" defTabSz="456933"/>
            <a:endParaRPr lang="en-US">
              <a:solidFill>
                <a:prstClr val="white"/>
              </a:solidFill>
            </a:endParaRPr>
          </a:p>
        </p:txBody>
      </p:sp>
      <p:sp>
        <p:nvSpPr>
          <p:cNvPr id="2" name="Title 1"/>
          <p:cNvSpPr>
            <a:spLocks noGrp="1"/>
          </p:cNvSpPr>
          <p:nvPr>
            <p:ph type="title" hasCustomPrompt="1"/>
          </p:nvPr>
        </p:nvSpPr>
        <p:spPr>
          <a:xfrm>
            <a:off x="457199" y="457201"/>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6933" indent="0">
              <a:buNone/>
              <a:defRPr sz="1800">
                <a:solidFill>
                  <a:schemeClr val="tx1">
                    <a:tint val="75000"/>
                  </a:schemeClr>
                </a:solidFill>
              </a:defRPr>
            </a:lvl2pPr>
            <a:lvl3pPr marL="913865" indent="0">
              <a:buNone/>
              <a:defRPr sz="1600">
                <a:solidFill>
                  <a:schemeClr val="tx1">
                    <a:tint val="75000"/>
                  </a:schemeClr>
                </a:solidFill>
              </a:defRPr>
            </a:lvl3pPr>
            <a:lvl4pPr marL="1370799" indent="0">
              <a:buNone/>
              <a:defRPr sz="1400">
                <a:solidFill>
                  <a:schemeClr val="tx1">
                    <a:tint val="75000"/>
                  </a:schemeClr>
                </a:solidFill>
              </a:defRPr>
            </a:lvl4pPr>
            <a:lvl5pPr marL="1827731" indent="0">
              <a:buNone/>
              <a:defRPr sz="1400">
                <a:solidFill>
                  <a:schemeClr val="tx1">
                    <a:tint val="75000"/>
                  </a:schemeClr>
                </a:solidFill>
              </a:defRPr>
            </a:lvl5pPr>
            <a:lvl6pPr marL="2284665" indent="0">
              <a:buNone/>
              <a:defRPr sz="1400">
                <a:solidFill>
                  <a:schemeClr val="tx1">
                    <a:tint val="75000"/>
                  </a:schemeClr>
                </a:solidFill>
              </a:defRPr>
            </a:lvl6pPr>
            <a:lvl7pPr marL="2741596" indent="0">
              <a:buNone/>
              <a:defRPr sz="1400">
                <a:solidFill>
                  <a:schemeClr val="tx1">
                    <a:tint val="75000"/>
                  </a:schemeClr>
                </a:solidFill>
              </a:defRPr>
            </a:lvl7pPr>
            <a:lvl8pPr marL="3198530" indent="0">
              <a:buNone/>
              <a:defRPr sz="1400">
                <a:solidFill>
                  <a:schemeClr val="tx1">
                    <a:tint val="75000"/>
                  </a:schemeClr>
                </a:solidFill>
              </a:defRPr>
            </a:lvl8pPr>
            <a:lvl9pPr marL="365546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861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p:bg>
      <p:bgPr>
        <a:solidFill>
          <a:srgbClr val="1E5C90"/>
        </a:solidFill>
        <a:effectLst/>
      </p:bgPr>
    </p:bg>
    <p:spTree>
      <p:nvGrpSpPr>
        <p:cNvPr id="1" name=""/>
        <p:cNvGrpSpPr/>
        <p:nvPr/>
      </p:nvGrpSpPr>
      <p:grpSpPr>
        <a:xfrm>
          <a:off x="0" y="0"/>
          <a:ext cx="0" cy="0"/>
          <a:chOff x="0" y="0"/>
          <a:chExt cx="0" cy="0"/>
        </a:xfrm>
      </p:grpSpPr>
      <p:sp>
        <p:nvSpPr>
          <p:cNvPr id="4" name="Freeform 3"/>
          <p:cNvSpPr/>
          <p:nvPr userDrawn="1"/>
        </p:nvSpPr>
        <p:spPr>
          <a:xfrm flipH="1" flipV="1">
            <a:off x="0" y="-23808"/>
            <a:ext cx="9139238" cy="2514601"/>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87" tIns="45693" rIns="91387" bIns="45693" anchor="ctr"/>
          <a:lstStyle/>
          <a:p>
            <a:pPr algn="ctr" defTabSz="456933">
              <a:defRPr/>
            </a:pPr>
            <a:endParaRPr lang="en-US">
              <a:solidFill>
                <a:prstClr val="white"/>
              </a:solidFill>
            </a:endParaRPr>
          </a:p>
        </p:txBody>
      </p:sp>
      <p:sp>
        <p:nvSpPr>
          <p:cNvPr id="2" name="Title 1"/>
          <p:cNvSpPr>
            <a:spLocks noGrp="1"/>
          </p:cNvSpPr>
          <p:nvPr>
            <p:ph type="title"/>
          </p:nvPr>
        </p:nvSpPr>
        <p:spPr>
          <a:xfrm>
            <a:off x="457199" y="457171"/>
            <a:ext cx="8229600" cy="772250"/>
          </a:xfrm>
        </p:spPr>
        <p:txBody>
          <a:bodyPr/>
          <a:lstStyle>
            <a:lvl1pPr algn="l">
              <a:defRPr sz="4000" b="1" cap="none">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lstStyle>
            <a:lvl1pPr marL="0" indent="0" algn="r">
              <a:buNone/>
              <a:defRPr sz="2000">
                <a:solidFill>
                  <a:srgbClr val="FFFFFF"/>
                </a:solidFill>
              </a:defRPr>
            </a:lvl1pPr>
            <a:lvl2pPr marL="456933" indent="0">
              <a:buNone/>
              <a:defRPr sz="1800">
                <a:solidFill>
                  <a:schemeClr val="tx1">
                    <a:tint val="75000"/>
                  </a:schemeClr>
                </a:solidFill>
              </a:defRPr>
            </a:lvl2pPr>
            <a:lvl3pPr marL="913865" indent="0">
              <a:buNone/>
              <a:defRPr sz="1600">
                <a:solidFill>
                  <a:schemeClr val="tx1">
                    <a:tint val="75000"/>
                  </a:schemeClr>
                </a:solidFill>
              </a:defRPr>
            </a:lvl3pPr>
            <a:lvl4pPr marL="1370799" indent="0">
              <a:buNone/>
              <a:defRPr sz="1400">
                <a:solidFill>
                  <a:schemeClr val="tx1">
                    <a:tint val="75000"/>
                  </a:schemeClr>
                </a:solidFill>
              </a:defRPr>
            </a:lvl4pPr>
            <a:lvl5pPr marL="1827731" indent="0">
              <a:buNone/>
              <a:defRPr sz="1400">
                <a:solidFill>
                  <a:schemeClr val="tx1">
                    <a:tint val="75000"/>
                  </a:schemeClr>
                </a:solidFill>
              </a:defRPr>
            </a:lvl5pPr>
            <a:lvl6pPr marL="2284665" indent="0">
              <a:buNone/>
              <a:defRPr sz="1400">
                <a:solidFill>
                  <a:schemeClr val="tx1">
                    <a:tint val="75000"/>
                  </a:schemeClr>
                </a:solidFill>
              </a:defRPr>
            </a:lvl6pPr>
            <a:lvl7pPr marL="2741596" indent="0">
              <a:buNone/>
              <a:defRPr sz="1400">
                <a:solidFill>
                  <a:schemeClr val="tx1">
                    <a:tint val="75000"/>
                  </a:schemeClr>
                </a:solidFill>
              </a:defRPr>
            </a:lvl7pPr>
            <a:lvl8pPr marL="3198530" indent="0">
              <a:buNone/>
              <a:defRPr sz="1400">
                <a:solidFill>
                  <a:schemeClr val="tx1">
                    <a:tint val="75000"/>
                  </a:schemeClr>
                </a:solidFill>
              </a:defRPr>
            </a:lvl8pPr>
            <a:lvl9pPr marL="365546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3"/>
          <p:cNvSpPr>
            <a:spLocks noGrp="1"/>
          </p:cNvSpPr>
          <p:nvPr>
            <p:ph type="sldNum" sz="quarter" idx="10"/>
          </p:nvPr>
        </p:nvSpPr>
        <p:spPr>
          <a:xfrm>
            <a:off x="2286004" y="6355085"/>
            <a:ext cx="6400801" cy="502919"/>
          </a:xfrm>
          <a:prstGeom prst="rect">
            <a:avLst/>
          </a:prstGeom>
        </p:spPr>
        <p:txBody>
          <a:bodyPr/>
          <a:lstStyle>
            <a:lvl1pPr>
              <a:defRPr>
                <a:solidFill>
                  <a:srgbClr val="FFFFFF"/>
                </a:solidFill>
              </a:defRPr>
            </a:lvl1pPr>
          </a:lstStyle>
          <a:p>
            <a:pPr>
              <a:defRPr/>
            </a:pPr>
            <a:r>
              <a:rPr lang="en-US"/>
              <a:t>U.S. Department of Commerce | National Oceanic and Atmospheric Administration | NOAA Fisheries | Page </a:t>
            </a:r>
            <a:fld id="{796DA6DA-0F39-44D6-BD36-28D2D32E3E64}" type="slidenum">
              <a:rPr lang="en-US"/>
              <a:pPr>
                <a:defRPr/>
              </a:pPr>
              <a:t>‹#›</a:t>
            </a:fld>
            <a:endParaRPr lang="en-US"/>
          </a:p>
        </p:txBody>
      </p:sp>
    </p:spTree>
    <p:extLst>
      <p:ext uri="{BB962C8B-B14F-4D97-AF65-F5344CB8AC3E}">
        <p14:creationId xmlns:p14="http://schemas.microsoft.com/office/powerpoint/2010/main" val="13339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 Turtle">
    <p:bg>
      <p:bgPr>
        <a:blipFill rotWithShape="1">
          <a:blip r:embed="rId2" cstate="screen">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9" y="2707461"/>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4" y="3118595"/>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9" y="4282306"/>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329060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Photo Divider">
    <p:spTree>
      <p:nvGrpSpPr>
        <p:cNvPr id="1" name=""/>
        <p:cNvGrpSpPr/>
        <p:nvPr/>
      </p:nvGrpSpPr>
      <p:grpSpPr>
        <a:xfrm>
          <a:off x="0" y="0"/>
          <a:ext cx="0" cy="0"/>
          <a:chOff x="0" y="0"/>
          <a:chExt cx="0" cy="0"/>
        </a:xfrm>
      </p:grpSpPr>
      <p:sp>
        <p:nvSpPr>
          <p:cNvPr id="13" name="Freeform 12"/>
          <p:cNvSpPr/>
          <p:nvPr userDrawn="1"/>
        </p:nvSpPr>
        <p:spPr>
          <a:xfrm flipH="1" flipV="1">
            <a:off x="-19067" y="-30693"/>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387" tIns="45693" rIns="91387" bIns="45693" rtlCol="0" anchor="ctr"/>
          <a:lstStyle/>
          <a:p>
            <a:pPr algn="ctr" defTabSz="456933"/>
            <a:endParaRPr lang="en-US">
              <a:solidFill>
                <a:prstClr val="white"/>
              </a:solidFill>
            </a:endParaRPr>
          </a:p>
        </p:txBody>
      </p:sp>
      <p:sp>
        <p:nvSpPr>
          <p:cNvPr id="2" name="Title 1"/>
          <p:cNvSpPr>
            <a:spLocks noGrp="1"/>
          </p:cNvSpPr>
          <p:nvPr>
            <p:ph type="title" hasCustomPrompt="1"/>
          </p:nvPr>
        </p:nvSpPr>
        <p:spPr>
          <a:xfrm>
            <a:off x="457199" y="457201"/>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6933" indent="0">
              <a:buNone/>
              <a:defRPr sz="1800">
                <a:solidFill>
                  <a:schemeClr val="tx1">
                    <a:tint val="75000"/>
                  </a:schemeClr>
                </a:solidFill>
              </a:defRPr>
            </a:lvl2pPr>
            <a:lvl3pPr marL="913865" indent="0">
              <a:buNone/>
              <a:defRPr sz="1600">
                <a:solidFill>
                  <a:schemeClr val="tx1">
                    <a:tint val="75000"/>
                  </a:schemeClr>
                </a:solidFill>
              </a:defRPr>
            </a:lvl3pPr>
            <a:lvl4pPr marL="1370799" indent="0">
              <a:buNone/>
              <a:defRPr sz="1400">
                <a:solidFill>
                  <a:schemeClr val="tx1">
                    <a:tint val="75000"/>
                  </a:schemeClr>
                </a:solidFill>
              </a:defRPr>
            </a:lvl4pPr>
            <a:lvl5pPr marL="1827731" indent="0">
              <a:buNone/>
              <a:defRPr sz="1400">
                <a:solidFill>
                  <a:schemeClr val="tx1">
                    <a:tint val="75000"/>
                  </a:schemeClr>
                </a:solidFill>
              </a:defRPr>
            </a:lvl5pPr>
            <a:lvl6pPr marL="2284665" indent="0">
              <a:buNone/>
              <a:defRPr sz="1400">
                <a:solidFill>
                  <a:schemeClr val="tx1">
                    <a:tint val="75000"/>
                  </a:schemeClr>
                </a:solidFill>
              </a:defRPr>
            </a:lvl6pPr>
            <a:lvl7pPr marL="2741596" indent="0">
              <a:buNone/>
              <a:defRPr sz="1400">
                <a:solidFill>
                  <a:schemeClr val="tx1">
                    <a:tint val="75000"/>
                  </a:schemeClr>
                </a:solidFill>
              </a:defRPr>
            </a:lvl7pPr>
            <a:lvl8pPr marL="3198530" indent="0">
              <a:buNone/>
              <a:defRPr sz="1400">
                <a:solidFill>
                  <a:schemeClr val="tx1">
                    <a:tint val="75000"/>
                  </a:schemeClr>
                </a:solidFill>
              </a:defRPr>
            </a:lvl8pPr>
            <a:lvl9pPr marL="365546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a:xfrm>
            <a:off x="2286004" y="6355085"/>
            <a:ext cx="6400801" cy="502919"/>
          </a:xfrm>
          <a:prstGeom prst="rect">
            <a:avLst/>
          </a:prstGeom>
        </p:spPr>
        <p:txBody>
          <a:bodyPr/>
          <a:lstStyle>
            <a:lvl1pPr>
              <a:defRPr>
                <a:solidFill>
                  <a:schemeClr val="bg1"/>
                </a:solidFill>
              </a:defRPr>
            </a:lvl1pPr>
          </a:lstStyle>
          <a:p>
            <a:r>
              <a:rPr lang="en-US" dirty="0" smtClean="0">
                <a:solidFill>
                  <a:prstClr val="white"/>
                </a:solidFill>
              </a:rPr>
              <a:t>U.S. Department of Commerce | National Oceanic and Atmospheric Administration | NOAA Fisheries | Page </a:t>
            </a:r>
            <a:fld id="{632D3AEB-7CBE-3049-91AC-335C6B4F5BF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976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 Turtle">
    <p:bg>
      <p:bgPr>
        <a:blipFill rotWithShape="1">
          <a:blip r:embed="rId2" cstate="screen">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9" y="2707461"/>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4" y="3118595"/>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9" y="4282306"/>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10470572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2.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6354763"/>
            <a:ext cx="9144000" cy="5032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kern="0">
              <a:solidFill>
                <a:prstClr val="white"/>
              </a:solidFill>
              <a:sym typeface="Arial"/>
            </a:endParaRPr>
          </a:p>
        </p:txBody>
      </p:sp>
      <p:sp>
        <p:nvSpPr>
          <p:cNvPr id="1027" name="Title Placeholder 1"/>
          <p:cNvSpPr>
            <a:spLocks noGrp="1"/>
          </p:cNvSpPr>
          <p:nvPr>
            <p:ph type="title"/>
          </p:nvPr>
        </p:nvSpPr>
        <p:spPr bwMode="auto">
          <a:xfrm>
            <a:off x="457200" y="457200"/>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2065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2286000" y="6354763"/>
            <a:ext cx="6400800" cy="503237"/>
          </a:xfrm>
          <a:prstGeom prst="rect">
            <a:avLst/>
          </a:prstGeom>
        </p:spPr>
        <p:txBody>
          <a:bodyPr vert="horz" wrap="square" lIns="0" tIns="45720" rIns="0" bIns="45720" numCol="1" anchor="ctr" anchorCtr="0" compatLnSpc="1">
            <a:prstTxWarp prst="textNoShape">
              <a:avLst/>
            </a:prstTxWarp>
          </a:bodyPr>
          <a:lstStyle>
            <a:lvl1pPr algn="r">
              <a:defRPr sz="800">
                <a:solidFill>
                  <a:srgbClr val="000000"/>
                </a:solidFill>
                <a:latin typeface="Arial Narrow" panose="020B0606020202030204" pitchFamily="34" charset="0"/>
              </a:defRPr>
            </a:lvl1pPr>
          </a:lstStyle>
          <a:p>
            <a:r>
              <a:rPr lang="en-US" altLang="en-US" kern="0">
                <a:cs typeface="Arial"/>
                <a:sym typeface="Arial"/>
              </a:rPr>
              <a:t>U.S. Department of Commerce | National Oceanic and Atmospheric Administration | NOAA Fisheries | Page </a:t>
            </a:r>
            <a:fld id="{F770C0D1-187F-4A58-9F09-6392D14CB5FD}" type="slidenum">
              <a:rPr lang="en-US" altLang="en-US" kern="0">
                <a:cs typeface="Arial"/>
                <a:sym typeface="Arial"/>
              </a:rPr>
              <a:pPr/>
              <a:t>‹#›</a:t>
            </a:fld>
            <a:endParaRPr lang="en-US" altLang="en-US" kern="0">
              <a:cs typeface="Arial"/>
              <a:sym typeface="Arial"/>
            </a:endParaRPr>
          </a:p>
        </p:txBody>
      </p:sp>
      <p:sp>
        <p:nvSpPr>
          <p:cNvPr id="7" name="Rectangle 6"/>
          <p:cNvSpPr/>
          <p:nvPr/>
        </p:nvSpPr>
        <p:spPr>
          <a:xfrm>
            <a:off x="0" y="0"/>
            <a:ext cx="9144000" cy="920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kern="0">
              <a:solidFill>
                <a:prstClr val="white"/>
              </a:solidFill>
              <a:sym typeface="Arial"/>
            </a:endParaRPr>
          </a:p>
        </p:txBody>
      </p:sp>
      <p:pic>
        <p:nvPicPr>
          <p:cNvPr id="1031" name="Picture 7" descr="NOAA-Fisheries-horizontal.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6419850"/>
            <a:ext cx="16446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64825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457200" rtl="0" eaLnBrk="1" fontAlgn="base" hangingPunct="1">
        <a:spcBef>
          <a:spcPct val="0"/>
        </a:spcBef>
        <a:spcAft>
          <a:spcPct val="0"/>
        </a:spcAft>
        <a:defRPr sz="3600" b="1" kern="1200">
          <a:solidFill>
            <a:schemeClr val="accent1"/>
          </a:solidFill>
          <a:latin typeface="+mj-lt"/>
          <a:ea typeface="+mj-ea"/>
          <a:cs typeface="Arial Narrow Bold"/>
        </a:defRPr>
      </a:lvl1pPr>
      <a:lvl2pPr algn="l" defTabSz="457200" rtl="0" eaLnBrk="1" fontAlgn="base" hangingPunct="1">
        <a:spcBef>
          <a:spcPct val="0"/>
        </a:spcBef>
        <a:spcAft>
          <a:spcPct val="0"/>
        </a:spcAft>
        <a:defRPr sz="3600" b="1">
          <a:solidFill>
            <a:schemeClr val="accent1"/>
          </a:solidFill>
          <a:latin typeface="Arial Narrow" panose="020B0606020202030204" pitchFamily="34" charset="0"/>
        </a:defRPr>
      </a:lvl2pPr>
      <a:lvl3pPr algn="l" defTabSz="457200" rtl="0" eaLnBrk="1" fontAlgn="base" hangingPunct="1">
        <a:spcBef>
          <a:spcPct val="0"/>
        </a:spcBef>
        <a:spcAft>
          <a:spcPct val="0"/>
        </a:spcAft>
        <a:defRPr sz="3600" b="1">
          <a:solidFill>
            <a:schemeClr val="accent1"/>
          </a:solidFill>
          <a:latin typeface="Arial Narrow" panose="020B0606020202030204" pitchFamily="34" charset="0"/>
        </a:defRPr>
      </a:lvl3pPr>
      <a:lvl4pPr algn="l" defTabSz="457200" rtl="0" eaLnBrk="1" fontAlgn="base" hangingPunct="1">
        <a:spcBef>
          <a:spcPct val="0"/>
        </a:spcBef>
        <a:spcAft>
          <a:spcPct val="0"/>
        </a:spcAft>
        <a:defRPr sz="3600" b="1">
          <a:solidFill>
            <a:schemeClr val="accent1"/>
          </a:solidFill>
          <a:latin typeface="Arial Narrow" panose="020B0606020202030204" pitchFamily="34" charset="0"/>
        </a:defRPr>
      </a:lvl4pPr>
      <a:lvl5pPr algn="l" defTabSz="457200" rtl="0" eaLnBrk="1" fontAlgn="base" hangingPunct="1">
        <a:spcBef>
          <a:spcPct val="0"/>
        </a:spcBef>
        <a:spcAft>
          <a:spcPct val="0"/>
        </a:spcAft>
        <a:defRPr sz="3600" b="1">
          <a:solidFill>
            <a:schemeClr val="accent1"/>
          </a:solidFill>
          <a:latin typeface="Arial Narrow" panose="020B0606020202030204" pitchFamily="34" charset="0"/>
        </a:defRPr>
      </a:lvl5pPr>
      <a:lvl6pPr marL="457200" algn="l" defTabSz="457200" rtl="0" eaLnBrk="1" fontAlgn="base" hangingPunct="1">
        <a:spcBef>
          <a:spcPct val="0"/>
        </a:spcBef>
        <a:spcAft>
          <a:spcPct val="0"/>
        </a:spcAft>
        <a:defRPr sz="3600" b="1">
          <a:solidFill>
            <a:schemeClr val="accent1"/>
          </a:solidFill>
          <a:latin typeface="Arial Narrow" panose="020B0606020202030204" pitchFamily="34" charset="0"/>
        </a:defRPr>
      </a:lvl6pPr>
      <a:lvl7pPr marL="914400" algn="l" defTabSz="457200" rtl="0" eaLnBrk="1" fontAlgn="base" hangingPunct="1">
        <a:spcBef>
          <a:spcPct val="0"/>
        </a:spcBef>
        <a:spcAft>
          <a:spcPct val="0"/>
        </a:spcAft>
        <a:defRPr sz="3600" b="1">
          <a:solidFill>
            <a:schemeClr val="accent1"/>
          </a:solidFill>
          <a:latin typeface="Arial Narrow" panose="020B0606020202030204" pitchFamily="34" charset="0"/>
        </a:defRPr>
      </a:lvl7pPr>
      <a:lvl8pPr marL="1371600" algn="l" defTabSz="457200" rtl="0" eaLnBrk="1" fontAlgn="base" hangingPunct="1">
        <a:spcBef>
          <a:spcPct val="0"/>
        </a:spcBef>
        <a:spcAft>
          <a:spcPct val="0"/>
        </a:spcAft>
        <a:defRPr sz="3600" b="1">
          <a:solidFill>
            <a:schemeClr val="accent1"/>
          </a:solidFill>
          <a:latin typeface="Arial Narrow" panose="020B0606020202030204" pitchFamily="34" charset="0"/>
        </a:defRPr>
      </a:lvl8pPr>
      <a:lvl9pPr marL="1828800" algn="l" defTabSz="457200" rtl="0" eaLnBrk="1" fontAlgn="base" hangingPunct="1">
        <a:spcBef>
          <a:spcPct val="0"/>
        </a:spcBef>
        <a:spcAft>
          <a:spcPct val="0"/>
        </a:spcAft>
        <a:defRPr sz="3600" b="1">
          <a:solidFill>
            <a:schemeClr val="accent1"/>
          </a:solidFill>
          <a:latin typeface="Arial Narrow" panose="020B0606020202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800" kern="1200">
          <a:solidFill>
            <a:schemeClr val="tx2"/>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800" kern="1200">
          <a:solidFill>
            <a:schemeClr val="tx2"/>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87" tIns="45693" rIns="91387" bIns="45693" rtlCol="0" anchor="ctr"/>
          <a:lstStyle/>
          <a:p>
            <a:pPr algn="ctr" defTabSz="456933"/>
            <a:endParaRPr lang="en-US">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387" tIns="45693" rIns="91387" bIns="45693"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8"/>
            <a:ext cx="8229600" cy="4525963"/>
          </a:xfrm>
          <a:prstGeom prst="rect">
            <a:avLst/>
          </a:prstGeom>
        </p:spPr>
        <p:txBody>
          <a:bodyPr vert="horz" lIns="91387" tIns="45693" rIns="91387" bIns="4569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6004" y="6355085"/>
            <a:ext cx="6400801" cy="502919"/>
          </a:xfrm>
          <a:prstGeom prst="rect">
            <a:avLst/>
          </a:prstGeom>
        </p:spPr>
        <p:txBody>
          <a:bodyPr vert="horz" lIns="0" tIns="45693" rIns="0" bIns="45693" rtlCol="0" anchor="ctr"/>
          <a:lstStyle>
            <a:lvl1pPr algn="r">
              <a:defRPr sz="800">
                <a:solidFill>
                  <a:srgbClr val="000000"/>
                </a:solidFill>
              </a:defRPr>
            </a:lvl1pPr>
          </a:lstStyle>
          <a:p>
            <a:pPr defTabSz="456933"/>
            <a:r>
              <a:rPr lang="en-US" smtClean="0"/>
              <a:t>U.S. Department of Commerce | National Oceanic and Atmospheric Administration | NOAA Fisheries | Page </a:t>
            </a:r>
            <a:fld id="{632D3AEB-7CBE-3049-91AC-335C6B4F5BF6}" type="slidenum">
              <a:rPr lang="en-US" smtClean="0"/>
              <a:pPr defTabSz="456933"/>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87" tIns="45693" rIns="91387" bIns="45693" rtlCol="0" anchor="ctr"/>
          <a:lstStyle/>
          <a:p>
            <a:pPr algn="ctr" defTabSz="456933"/>
            <a:endParaRPr lang="en-US">
              <a:solidFill>
                <a:prstClr val="white"/>
              </a:solidFill>
            </a:endParaRPr>
          </a:p>
        </p:txBody>
      </p:sp>
      <p:pic>
        <p:nvPicPr>
          <p:cNvPr id="8" name="Picture 7" descr="NOAA-Fisheries-horizontal.png"/>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444504" y="6419089"/>
            <a:ext cx="1643940" cy="388747"/>
          </a:xfrm>
          <a:prstGeom prst="rect">
            <a:avLst/>
          </a:prstGeom>
        </p:spPr>
      </p:pic>
    </p:spTree>
    <p:extLst>
      <p:ext uri="{BB962C8B-B14F-4D97-AF65-F5344CB8AC3E}">
        <p14:creationId xmlns:p14="http://schemas.microsoft.com/office/powerpoint/2010/main" val="12923155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l" defTabSz="456933" rtl="0" eaLnBrk="1" latinLnBrk="0" hangingPunct="1">
        <a:spcBef>
          <a:spcPct val="0"/>
        </a:spcBef>
        <a:buNone/>
        <a:defRPr sz="3600" b="1" i="0" kern="1200">
          <a:solidFill>
            <a:schemeClr val="accent1"/>
          </a:solidFill>
          <a:latin typeface="+mj-lt"/>
          <a:ea typeface="+mj-ea"/>
          <a:cs typeface="Arial Narrow Bold"/>
        </a:defRPr>
      </a:lvl1pPr>
    </p:titleStyle>
    <p:bodyStyle>
      <a:lvl1pPr marL="342699" indent="-342699" algn="l" defTabSz="456933" rtl="0" eaLnBrk="1" latinLnBrk="0" hangingPunct="1">
        <a:spcBef>
          <a:spcPct val="20000"/>
        </a:spcBef>
        <a:buFont typeface="Arial"/>
        <a:buChar char="•"/>
        <a:defRPr sz="3200" kern="1200">
          <a:solidFill>
            <a:schemeClr val="tx2"/>
          </a:solidFill>
          <a:latin typeface="+mn-lt"/>
          <a:ea typeface="+mn-ea"/>
          <a:cs typeface="+mn-cs"/>
        </a:defRPr>
      </a:lvl1pPr>
      <a:lvl2pPr marL="742515" indent="-285582" algn="l" defTabSz="456933" rtl="0" eaLnBrk="1" latinLnBrk="0" hangingPunct="1">
        <a:spcBef>
          <a:spcPct val="20000"/>
        </a:spcBef>
        <a:buFont typeface="Arial"/>
        <a:buChar char="•"/>
        <a:defRPr sz="3200" kern="1200">
          <a:solidFill>
            <a:schemeClr val="tx2"/>
          </a:solidFill>
          <a:latin typeface="+mn-lt"/>
          <a:ea typeface="+mn-ea"/>
          <a:cs typeface="+mn-cs"/>
        </a:defRPr>
      </a:lvl2pPr>
      <a:lvl3pPr marL="1142333" indent="-228465" algn="l" defTabSz="456933" rtl="0" eaLnBrk="1" latinLnBrk="0" hangingPunct="1">
        <a:spcBef>
          <a:spcPct val="20000"/>
        </a:spcBef>
        <a:buFont typeface="Arial"/>
        <a:buChar char="•"/>
        <a:defRPr sz="2800" kern="1200">
          <a:solidFill>
            <a:schemeClr val="tx2"/>
          </a:solidFill>
          <a:latin typeface="+mn-lt"/>
          <a:ea typeface="+mn-ea"/>
          <a:cs typeface="+mn-cs"/>
        </a:defRPr>
      </a:lvl3pPr>
      <a:lvl4pPr marL="1599264" indent="-228465" algn="l" defTabSz="456933" rtl="0" eaLnBrk="1" latinLnBrk="0" hangingPunct="1">
        <a:spcBef>
          <a:spcPct val="20000"/>
        </a:spcBef>
        <a:buFont typeface="Arial"/>
        <a:buChar char="•"/>
        <a:defRPr sz="2800" kern="1200">
          <a:solidFill>
            <a:schemeClr val="tx2"/>
          </a:solidFill>
          <a:latin typeface="+mn-lt"/>
          <a:ea typeface="+mn-ea"/>
          <a:cs typeface="+mn-cs"/>
        </a:defRPr>
      </a:lvl4pPr>
      <a:lvl5pPr marL="2056197" indent="-228465" algn="l" defTabSz="456933" rtl="0" eaLnBrk="1" latinLnBrk="0" hangingPunct="1">
        <a:spcBef>
          <a:spcPct val="20000"/>
        </a:spcBef>
        <a:buFont typeface="Arial"/>
        <a:buChar char="•"/>
        <a:defRPr sz="2800" kern="1200">
          <a:solidFill>
            <a:schemeClr val="tx2"/>
          </a:solidFill>
          <a:latin typeface="+mn-lt"/>
          <a:ea typeface="+mn-ea"/>
          <a:cs typeface="+mn-cs"/>
        </a:defRPr>
      </a:lvl5pPr>
      <a:lvl6pPr marL="2513130" indent="-228465" algn="l" defTabSz="456933" rtl="0" eaLnBrk="1" latinLnBrk="0" hangingPunct="1">
        <a:spcBef>
          <a:spcPct val="20000"/>
        </a:spcBef>
        <a:buFont typeface="Arial"/>
        <a:buChar char="•"/>
        <a:defRPr sz="2000" kern="1200">
          <a:solidFill>
            <a:schemeClr val="tx1"/>
          </a:solidFill>
          <a:latin typeface="+mn-lt"/>
          <a:ea typeface="+mn-ea"/>
          <a:cs typeface="+mn-cs"/>
        </a:defRPr>
      </a:lvl6pPr>
      <a:lvl7pPr marL="2970064" indent="-228465" algn="l" defTabSz="456933" rtl="0" eaLnBrk="1" latinLnBrk="0" hangingPunct="1">
        <a:spcBef>
          <a:spcPct val="20000"/>
        </a:spcBef>
        <a:buFont typeface="Arial"/>
        <a:buChar char="•"/>
        <a:defRPr sz="2000" kern="1200">
          <a:solidFill>
            <a:schemeClr val="tx1"/>
          </a:solidFill>
          <a:latin typeface="+mn-lt"/>
          <a:ea typeface="+mn-ea"/>
          <a:cs typeface="+mn-cs"/>
        </a:defRPr>
      </a:lvl7pPr>
      <a:lvl8pPr marL="3426996" indent="-228465" algn="l" defTabSz="456933" rtl="0" eaLnBrk="1" latinLnBrk="0" hangingPunct="1">
        <a:spcBef>
          <a:spcPct val="20000"/>
        </a:spcBef>
        <a:buFont typeface="Arial"/>
        <a:buChar char="•"/>
        <a:defRPr sz="2000" kern="1200">
          <a:solidFill>
            <a:schemeClr val="tx1"/>
          </a:solidFill>
          <a:latin typeface="+mn-lt"/>
          <a:ea typeface="+mn-ea"/>
          <a:cs typeface="+mn-cs"/>
        </a:defRPr>
      </a:lvl8pPr>
      <a:lvl9pPr marL="3883927" indent="-228465" algn="l" defTabSz="45693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33" rtl="0" eaLnBrk="1" latinLnBrk="0" hangingPunct="1">
        <a:defRPr sz="1800" kern="1200">
          <a:solidFill>
            <a:schemeClr val="tx1"/>
          </a:solidFill>
          <a:latin typeface="+mn-lt"/>
          <a:ea typeface="+mn-ea"/>
          <a:cs typeface="+mn-cs"/>
        </a:defRPr>
      </a:lvl1pPr>
      <a:lvl2pPr marL="456933" algn="l" defTabSz="456933" rtl="0" eaLnBrk="1" latinLnBrk="0" hangingPunct="1">
        <a:defRPr sz="1800" kern="1200">
          <a:solidFill>
            <a:schemeClr val="tx1"/>
          </a:solidFill>
          <a:latin typeface="+mn-lt"/>
          <a:ea typeface="+mn-ea"/>
          <a:cs typeface="+mn-cs"/>
        </a:defRPr>
      </a:lvl2pPr>
      <a:lvl3pPr marL="913865" algn="l" defTabSz="456933" rtl="0" eaLnBrk="1" latinLnBrk="0" hangingPunct="1">
        <a:defRPr sz="1800" kern="1200">
          <a:solidFill>
            <a:schemeClr val="tx1"/>
          </a:solidFill>
          <a:latin typeface="+mn-lt"/>
          <a:ea typeface="+mn-ea"/>
          <a:cs typeface="+mn-cs"/>
        </a:defRPr>
      </a:lvl3pPr>
      <a:lvl4pPr marL="1370799" algn="l" defTabSz="456933" rtl="0" eaLnBrk="1" latinLnBrk="0" hangingPunct="1">
        <a:defRPr sz="1800" kern="1200">
          <a:solidFill>
            <a:schemeClr val="tx1"/>
          </a:solidFill>
          <a:latin typeface="+mn-lt"/>
          <a:ea typeface="+mn-ea"/>
          <a:cs typeface="+mn-cs"/>
        </a:defRPr>
      </a:lvl4pPr>
      <a:lvl5pPr marL="1827731" algn="l" defTabSz="456933" rtl="0" eaLnBrk="1" latinLnBrk="0" hangingPunct="1">
        <a:defRPr sz="1800" kern="1200">
          <a:solidFill>
            <a:schemeClr val="tx1"/>
          </a:solidFill>
          <a:latin typeface="+mn-lt"/>
          <a:ea typeface="+mn-ea"/>
          <a:cs typeface="+mn-cs"/>
        </a:defRPr>
      </a:lvl5pPr>
      <a:lvl6pPr marL="2284665" algn="l" defTabSz="456933" rtl="0" eaLnBrk="1" latinLnBrk="0" hangingPunct="1">
        <a:defRPr sz="1800" kern="1200">
          <a:solidFill>
            <a:schemeClr val="tx1"/>
          </a:solidFill>
          <a:latin typeface="+mn-lt"/>
          <a:ea typeface="+mn-ea"/>
          <a:cs typeface="+mn-cs"/>
        </a:defRPr>
      </a:lvl6pPr>
      <a:lvl7pPr marL="2741596" algn="l" defTabSz="456933" rtl="0" eaLnBrk="1" latinLnBrk="0" hangingPunct="1">
        <a:defRPr sz="1800" kern="1200">
          <a:solidFill>
            <a:schemeClr val="tx1"/>
          </a:solidFill>
          <a:latin typeface="+mn-lt"/>
          <a:ea typeface="+mn-ea"/>
          <a:cs typeface="+mn-cs"/>
        </a:defRPr>
      </a:lvl7pPr>
      <a:lvl8pPr marL="3198530" algn="l" defTabSz="456933" rtl="0" eaLnBrk="1" latinLnBrk="0" hangingPunct="1">
        <a:defRPr sz="1800" kern="1200">
          <a:solidFill>
            <a:schemeClr val="tx1"/>
          </a:solidFill>
          <a:latin typeface="+mn-lt"/>
          <a:ea typeface="+mn-ea"/>
          <a:cs typeface="+mn-cs"/>
        </a:defRPr>
      </a:lvl8pPr>
      <a:lvl9pPr marL="3655460" algn="l" defTabSz="4569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8" name="Picture 7" descr="NOAA-Fisheries-horizontal.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44504" y="6419088"/>
            <a:ext cx="1643940" cy="388747"/>
          </a:xfrm>
          <a:prstGeom prst="rect">
            <a:avLst/>
          </a:prstGeom>
        </p:spPr>
      </p:pic>
    </p:spTree>
    <p:extLst>
      <p:ext uri="{BB962C8B-B14F-4D97-AF65-F5344CB8AC3E}">
        <p14:creationId xmlns:p14="http://schemas.microsoft.com/office/powerpoint/2010/main" val="100584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cstate="screen">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387" tIns="45693" rIns="91387" bIns="45693"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201687" y="2631403"/>
            <a:ext cx="5485117" cy="1277675"/>
          </a:xfrm>
          <a:prstGeom prst="rect">
            <a:avLst/>
          </a:prstGeom>
        </p:spPr>
        <p:txBody>
          <a:bodyPr vert="horz" lIns="91387" tIns="45693" rIns="91387" bIns="45693" rtlCol="0">
            <a:normAutofit/>
          </a:bodyPr>
          <a:lstStyle/>
          <a:p>
            <a:pPr lvl="0"/>
            <a:r>
              <a:rPr lang="en-US" dirty="0" smtClean="0"/>
              <a:t>Click to edit Master text styles</a:t>
            </a:r>
          </a:p>
        </p:txBody>
      </p:sp>
      <p:sp>
        <p:nvSpPr>
          <p:cNvPr id="7" name="Freeform 6"/>
          <p:cNvSpPr/>
          <p:nvPr/>
        </p:nvSpPr>
        <p:spPr>
          <a:xfrm>
            <a:off x="-9187"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87" tIns="45693" rIns="91387" bIns="45693" rtlCol="0" anchor="ctr"/>
          <a:lstStyle/>
          <a:p>
            <a:pPr algn="ctr" defTabSz="456933"/>
            <a:endParaRPr lang="en-US">
              <a:solidFill>
                <a:prstClr val="white"/>
              </a:solidFill>
            </a:endParaRPr>
          </a:p>
        </p:txBody>
      </p:sp>
      <p:sp>
        <p:nvSpPr>
          <p:cNvPr id="5" name="Freeform 4"/>
          <p:cNvSpPr/>
          <p:nvPr userDrawn="1"/>
        </p:nvSpPr>
        <p:spPr>
          <a:xfrm>
            <a:off x="-9187"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387" tIns="45693" rIns="91387" bIns="45693" rtlCol="0" anchor="ctr"/>
          <a:lstStyle/>
          <a:p>
            <a:pPr algn="ctr" defTabSz="456933"/>
            <a:endParaRPr lang="en-US">
              <a:solidFill>
                <a:prstClr val="white"/>
              </a:solidFill>
            </a:endParaRPr>
          </a:p>
        </p:txBody>
      </p:sp>
    </p:spTree>
    <p:extLst>
      <p:ext uri="{BB962C8B-B14F-4D97-AF65-F5344CB8AC3E}">
        <p14:creationId xmlns:p14="http://schemas.microsoft.com/office/powerpoint/2010/main" val="70384070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hf hdr="0" ftr="0" dt="0"/>
  <p:txStyles>
    <p:titleStyle>
      <a:lvl1pPr algn="r" defTabSz="456933"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6933" rtl="0" eaLnBrk="1" latinLnBrk="0" hangingPunct="1">
        <a:spcBef>
          <a:spcPct val="20000"/>
        </a:spcBef>
        <a:buFont typeface="Arial"/>
        <a:buNone/>
        <a:defRPr sz="2400" kern="1200">
          <a:solidFill>
            <a:schemeClr val="tx2"/>
          </a:solidFill>
          <a:latin typeface="+mn-lt"/>
          <a:ea typeface="+mn-ea"/>
          <a:cs typeface="+mn-cs"/>
        </a:defRPr>
      </a:lvl1pPr>
      <a:lvl2pPr marL="742515" indent="-285582" algn="l" defTabSz="456933" rtl="0" eaLnBrk="1" latinLnBrk="0" hangingPunct="1">
        <a:spcBef>
          <a:spcPct val="20000"/>
        </a:spcBef>
        <a:buFont typeface="Arial"/>
        <a:buChar char="•"/>
        <a:defRPr sz="3200" kern="1200">
          <a:solidFill>
            <a:schemeClr val="tx2"/>
          </a:solidFill>
          <a:latin typeface="+mn-lt"/>
          <a:ea typeface="+mn-ea"/>
          <a:cs typeface="+mn-cs"/>
        </a:defRPr>
      </a:lvl2pPr>
      <a:lvl3pPr marL="1142333" indent="-228465" algn="l" defTabSz="456933" rtl="0" eaLnBrk="1" latinLnBrk="0" hangingPunct="1">
        <a:spcBef>
          <a:spcPct val="20000"/>
        </a:spcBef>
        <a:buFont typeface="Arial"/>
        <a:buChar char="•"/>
        <a:defRPr sz="2800" kern="1200">
          <a:solidFill>
            <a:schemeClr val="tx2"/>
          </a:solidFill>
          <a:latin typeface="+mn-lt"/>
          <a:ea typeface="+mn-ea"/>
          <a:cs typeface="+mn-cs"/>
        </a:defRPr>
      </a:lvl3pPr>
      <a:lvl4pPr marL="1599264" indent="-228465" algn="l" defTabSz="456933" rtl="0" eaLnBrk="1" latinLnBrk="0" hangingPunct="1">
        <a:spcBef>
          <a:spcPct val="20000"/>
        </a:spcBef>
        <a:buFont typeface="Arial"/>
        <a:buChar char="•"/>
        <a:defRPr sz="2800" kern="1200">
          <a:solidFill>
            <a:schemeClr val="tx2"/>
          </a:solidFill>
          <a:latin typeface="+mn-lt"/>
          <a:ea typeface="+mn-ea"/>
          <a:cs typeface="+mn-cs"/>
        </a:defRPr>
      </a:lvl4pPr>
      <a:lvl5pPr marL="2056197" indent="-228465" algn="l" defTabSz="456933" rtl="0" eaLnBrk="1" latinLnBrk="0" hangingPunct="1">
        <a:spcBef>
          <a:spcPct val="20000"/>
        </a:spcBef>
        <a:buFont typeface="Arial"/>
        <a:buChar char="•"/>
        <a:defRPr sz="2800" kern="1200">
          <a:solidFill>
            <a:schemeClr val="tx2"/>
          </a:solidFill>
          <a:latin typeface="+mn-lt"/>
          <a:ea typeface="+mn-ea"/>
          <a:cs typeface="+mn-cs"/>
        </a:defRPr>
      </a:lvl5pPr>
      <a:lvl6pPr marL="2513130" indent="-228465" algn="l" defTabSz="456933" rtl="0" eaLnBrk="1" latinLnBrk="0" hangingPunct="1">
        <a:spcBef>
          <a:spcPct val="20000"/>
        </a:spcBef>
        <a:buFont typeface="Arial"/>
        <a:buChar char="•"/>
        <a:defRPr sz="2000" kern="1200">
          <a:solidFill>
            <a:schemeClr val="tx1"/>
          </a:solidFill>
          <a:latin typeface="+mn-lt"/>
          <a:ea typeface="+mn-ea"/>
          <a:cs typeface="+mn-cs"/>
        </a:defRPr>
      </a:lvl6pPr>
      <a:lvl7pPr marL="2970064" indent="-228465" algn="l" defTabSz="456933" rtl="0" eaLnBrk="1" latinLnBrk="0" hangingPunct="1">
        <a:spcBef>
          <a:spcPct val="20000"/>
        </a:spcBef>
        <a:buFont typeface="Arial"/>
        <a:buChar char="•"/>
        <a:defRPr sz="2000" kern="1200">
          <a:solidFill>
            <a:schemeClr val="tx1"/>
          </a:solidFill>
          <a:latin typeface="+mn-lt"/>
          <a:ea typeface="+mn-ea"/>
          <a:cs typeface="+mn-cs"/>
        </a:defRPr>
      </a:lvl7pPr>
      <a:lvl8pPr marL="3426996" indent="-228465" algn="l" defTabSz="456933" rtl="0" eaLnBrk="1" latinLnBrk="0" hangingPunct="1">
        <a:spcBef>
          <a:spcPct val="20000"/>
        </a:spcBef>
        <a:buFont typeface="Arial"/>
        <a:buChar char="•"/>
        <a:defRPr sz="2000" kern="1200">
          <a:solidFill>
            <a:schemeClr val="tx1"/>
          </a:solidFill>
          <a:latin typeface="+mn-lt"/>
          <a:ea typeface="+mn-ea"/>
          <a:cs typeface="+mn-cs"/>
        </a:defRPr>
      </a:lvl8pPr>
      <a:lvl9pPr marL="3883927" indent="-228465" algn="l" defTabSz="45693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33" rtl="0" eaLnBrk="1" latinLnBrk="0" hangingPunct="1">
        <a:defRPr sz="1800" kern="1200">
          <a:solidFill>
            <a:schemeClr val="tx1"/>
          </a:solidFill>
          <a:latin typeface="+mn-lt"/>
          <a:ea typeface="+mn-ea"/>
          <a:cs typeface="+mn-cs"/>
        </a:defRPr>
      </a:lvl1pPr>
      <a:lvl2pPr marL="456933" algn="l" defTabSz="456933" rtl="0" eaLnBrk="1" latinLnBrk="0" hangingPunct="1">
        <a:defRPr sz="1800" kern="1200">
          <a:solidFill>
            <a:schemeClr val="tx1"/>
          </a:solidFill>
          <a:latin typeface="+mn-lt"/>
          <a:ea typeface="+mn-ea"/>
          <a:cs typeface="+mn-cs"/>
        </a:defRPr>
      </a:lvl2pPr>
      <a:lvl3pPr marL="913865" algn="l" defTabSz="456933" rtl="0" eaLnBrk="1" latinLnBrk="0" hangingPunct="1">
        <a:defRPr sz="1800" kern="1200">
          <a:solidFill>
            <a:schemeClr val="tx1"/>
          </a:solidFill>
          <a:latin typeface="+mn-lt"/>
          <a:ea typeface="+mn-ea"/>
          <a:cs typeface="+mn-cs"/>
        </a:defRPr>
      </a:lvl3pPr>
      <a:lvl4pPr marL="1370799" algn="l" defTabSz="456933" rtl="0" eaLnBrk="1" latinLnBrk="0" hangingPunct="1">
        <a:defRPr sz="1800" kern="1200">
          <a:solidFill>
            <a:schemeClr val="tx1"/>
          </a:solidFill>
          <a:latin typeface="+mn-lt"/>
          <a:ea typeface="+mn-ea"/>
          <a:cs typeface="+mn-cs"/>
        </a:defRPr>
      </a:lvl4pPr>
      <a:lvl5pPr marL="1827731" algn="l" defTabSz="456933" rtl="0" eaLnBrk="1" latinLnBrk="0" hangingPunct="1">
        <a:defRPr sz="1800" kern="1200">
          <a:solidFill>
            <a:schemeClr val="tx1"/>
          </a:solidFill>
          <a:latin typeface="+mn-lt"/>
          <a:ea typeface="+mn-ea"/>
          <a:cs typeface="+mn-cs"/>
        </a:defRPr>
      </a:lvl5pPr>
      <a:lvl6pPr marL="2284665" algn="l" defTabSz="456933" rtl="0" eaLnBrk="1" latinLnBrk="0" hangingPunct="1">
        <a:defRPr sz="1800" kern="1200">
          <a:solidFill>
            <a:schemeClr val="tx1"/>
          </a:solidFill>
          <a:latin typeface="+mn-lt"/>
          <a:ea typeface="+mn-ea"/>
          <a:cs typeface="+mn-cs"/>
        </a:defRPr>
      </a:lvl6pPr>
      <a:lvl7pPr marL="2741596" algn="l" defTabSz="456933" rtl="0" eaLnBrk="1" latinLnBrk="0" hangingPunct="1">
        <a:defRPr sz="1800" kern="1200">
          <a:solidFill>
            <a:schemeClr val="tx1"/>
          </a:solidFill>
          <a:latin typeface="+mn-lt"/>
          <a:ea typeface="+mn-ea"/>
          <a:cs typeface="+mn-cs"/>
        </a:defRPr>
      </a:lvl7pPr>
      <a:lvl8pPr marL="3198530" algn="l" defTabSz="456933" rtl="0" eaLnBrk="1" latinLnBrk="0" hangingPunct="1">
        <a:defRPr sz="1800" kern="1200">
          <a:solidFill>
            <a:schemeClr val="tx1"/>
          </a:solidFill>
          <a:latin typeface="+mn-lt"/>
          <a:ea typeface="+mn-ea"/>
          <a:cs typeface="+mn-cs"/>
        </a:defRPr>
      </a:lvl8pPr>
      <a:lvl9pPr marL="3655460" algn="l" defTabSz="4569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4999" y="1447803"/>
            <a:ext cx="7311879" cy="1470025"/>
          </a:xfrm>
        </p:spPr>
        <p:txBody>
          <a:bodyPr/>
          <a:lstStyle/>
          <a:p>
            <a:pPr algn="ctr" defTabSz="913865">
              <a:lnSpc>
                <a:spcPct val="100000"/>
              </a:lnSpc>
              <a:spcBef>
                <a:spcPts val="0"/>
              </a:spcBef>
            </a:pPr>
            <a:r>
              <a:rPr lang="en-US" sz="3200" b="0" kern="0" dirty="0" smtClean="0">
                <a:solidFill>
                  <a:srgbClr val="0070C0"/>
                </a:solidFill>
                <a:latin typeface="Arial Black"/>
              </a:rPr>
              <a:t>Southeast Fisheries Science Center’s Research and Monitoring Priorities </a:t>
            </a:r>
            <a:endParaRPr lang="en-US" sz="3200" dirty="0">
              <a:solidFill>
                <a:srgbClr val="0070C0"/>
              </a:solidFill>
            </a:endParaRPr>
          </a:p>
        </p:txBody>
      </p:sp>
      <p:sp>
        <p:nvSpPr>
          <p:cNvPr id="3" name="Subtitle 2"/>
          <p:cNvSpPr>
            <a:spLocks noGrp="1"/>
          </p:cNvSpPr>
          <p:nvPr>
            <p:ph type="subTitle" idx="1"/>
          </p:nvPr>
        </p:nvSpPr>
        <p:spPr>
          <a:xfrm>
            <a:off x="339436" y="3429000"/>
            <a:ext cx="8153400" cy="1447800"/>
          </a:xfrm>
        </p:spPr>
        <p:txBody>
          <a:bodyPr>
            <a:normAutofit/>
          </a:bodyPr>
          <a:lstStyle/>
          <a:p>
            <a:r>
              <a:rPr lang="en-US" sz="2800" dirty="0">
                <a:solidFill>
                  <a:prstClr val="black"/>
                </a:solidFill>
              </a:rPr>
              <a:t>James A. </a:t>
            </a:r>
            <a:r>
              <a:rPr lang="en-US" sz="2800" dirty="0" err="1">
                <a:solidFill>
                  <a:prstClr val="black"/>
                </a:solidFill>
              </a:rPr>
              <a:t>Bohnsack</a:t>
            </a:r>
            <a:r>
              <a:rPr lang="en-US" sz="2800" dirty="0">
                <a:solidFill>
                  <a:prstClr val="black"/>
                </a:solidFill>
              </a:rPr>
              <a:t>, Ph.D.</a:t>
            </a:r>
            <a:br>
              <a:rPr lang="en-US" sz="2800" dirty="0">
                <a:solidFill>
                  <a:prstClr val="black"/>
                </a:solidFill>
              </a:rPr>
            </a:br>
            <a:r>
              <a:rPr lang="en-US" sz="2800" dirty="0">
                <a:solidFill>
                  <a:prstClr val="black"/>
                </a:solidFill>
              </a:rPr>
              <a:t>Director, Protected Resources and Biodiversity Division</a:t>
            </a:r>
            <a:br>
              <a:rPr lang="en-US" sz="2800" dirty="0">
                <a:solidFill>
                  <a:prstClr val="black"/>
                </a:solidFill>
              </a:rPr>
            </a:br>
            <a:r>
              <a:rPr lang="en-US" sz="2800" dirty="0">
                <a:solidFill>
                  <a:prstClr val="black"/>
                </a:solidFill>
              </a:rPr>
              <a:t>NOAA National Marine Fisheries Service</a:t>
            </a:r>
            <a:endParaRPr lang="en-US" sz="2800" dirty="0"/>
          </a:p>
        </p:txBody>
      </p:sp>
      <p:sp>
        <p:nvSpPr>
          <p:cNvPr id="6" name="Rectangle 5"/>
          <p:cNvSpPr/>
          <p:nvPr/>
        </p:nvSpPr>
        <p:spPr>
          <a:xfrm>
            <a:off x="1402375" y="5334000"/>
            <a:ext cx="7696200" cy="1015608"/>
          </a:xfrm>
          <a:prstGeom prst="rect">
            <a:avLst/>
          </a:prstGeom>
        </p:spPr>
        <p:txBody>
          <a:bodyPr wrap="square" lIns="91387" tIns="45693" rIns="91387" bIns="45693">
            <a:spAutoFit/>
          </a:bodyPr>
          <a:lstStyle/>
          <a:p>
            <a:pPr algn="r" defTabSz="913865"/>
            <a:r>
              <a:rPr lang="en-US" sz="2000" dirty="0" smtClean="0">
                <a:solidFill>
                  <a:prstClr val="black"/>
                </a:solidFill>
              </a:rPr>
              <a:t>South Florida Caribbean – Cooperative Ecosystem Studies Unit </a:t>
            </a:r>
          </a:p>
          <a:p>
            <a:pPr algn="r" defTabSz="913865"/>
            <a:r>
              <a:rPr lang="en-US" sz="2000" dirty="0" smtClean="0">
                <a:solidFill>
                  <a:prstClr val="black"/>
                </a:solidFill>
              </a:rPr>
              <a:t>(SFC–CESU) Program</a:t>
            </a:r>
          </a:p>
          <a:p>
            <a:pPr algn="r" defTabSz="913865"/>
            <a:r>
              <a:rPr lang="en-US" sz="2000" dirty="0" smtClean="0">
                <a:solidFill>
                  <a:prstClr val="black"/>
                </a:solidFill>
              </a:rPr>
              <a:t>21  October 2016, Miami</a:t>
            </a:r>
            <a:r>
              <a:rPr lang="en-US" sz="2000" dirty="0">
                <a:solidFill>
                  <a:prstClr val="black"/>
                </a:solidFill>
              </a:rPr>
              <a:t>, FL</a:t>
            </a:r>
          </a:p>
        </p:txBody>
      </p:sp>
      <p:sp>
        <p:nvSpPr>
          <p:cNvPr id="9" name="Rectangle 8"/>
          <p:cNvSpPr/>
          <p:nvPr/>
        </p:nvSpPr>
        <p:spPr>
          <a:xfrm>
            <a:off x="-533400" y="5943600"/>
            <a:ext cx="8991600" cy="1077218"/>
          </a:xfrm>
          <a:prstGeom prst="rect">
            <a:avLst/>
          </a:prstGeom>
        </p:spPr>
        <p:txBody>
          <a:bodyPr wrap="square" lIns="91387" tIns="45693" rIns="91387" bIns="45693">
            <a:spAutoFit/>
          </a:bodyPr>
          <a:lstStyle/>
          <a:p>
            <a:pPr algn="ctr" defTabSz="913865"/>
            <a:r>
              <a:rPr lang="en-US" sz="3200" dirty="0">
                <a:solidFill>
                  <a:prstClr val="black"/>
                </a:solidFill>
              </a:rPr>
              <a:t/>
            </a:r>
            <a:br>
              <a:rPr lang="en-US" sz="3200" dirty="0">
                <a:solidFill>
                  <a:prstClr val="black"/>
                </a:solidFill>
              </a:rPr>
            </a:br>
            <a:endParaRPr lang="en-US" sz="3200" dirty="0">
              <a:solidFill>
                <a:prstClr val="black"/>
              </a:solidFill>
            </a:endParaRPr>
          </a:p>
        </p:txBody>
      </p:sp>
      <p:sp>
        <p:nvSpPr>
          <p:cNvPr id="7" name="Slide Number Placeholder 6"/>
          <p:cNvSpPr>
            <a:spLocks noGrp="1"/>
          </p:cNvSpPr>
          <p:nvPr>
            <p:ph type="sldNum" sz="quarter" idx="12"/>
          </p:nvPr>
        </p:nvSpPr>
        <p:spPr/>
        <p:txBody>
          <a:bodyPr/>
          <a:lstStyle/>
          <a:p>
            <a:pPr algn="r"/>
            <a:fld id="{90AF3118-84AA-4975-9583-ABAAC79A2BDC}" type="slidenum">
              <a:rPr lang="en-US" smtClean="0">
                <a:solidFill>
                  <a:prstClr val="black"/>
                </a:solidFill>
              </a:rPr>
              <a:pPr algn="r"/>
              <a:t>1</a:t>
            </a:fld>
            <a:endParaRPr lang="en-US">
              <a:solidFill>
                <a:prstClr val="black"/>
              </a:solidFill>
            </a:endParaRPr>
          </a:p>
        </p:txBody>
      </p:sp>
    </p:spTree>
    <p:extLst>
      <p:ext uri="{BB962C8B-B14F-4D97-AF65-F5344CB8AC3E}">
        <p14:creationId xmlns:p14="http://schemas.microsoft.com/office/powerpoint/2010/main" val="4226735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6921382-814F-4E8F-B32D-5FB7E71F343C}" type="slidenum">
              <a:rPr lang="en-US" smtClean="0"/>
              <a:pPr>
                <a:defRPr/>
              </a:pPr>
              <a:t>10</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82923"/>
            <a:ext cx="3145094" cy="560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jim.bohnsack\Downloads\Bohnsack_T6_RVC Sample Locations_Fig1_30May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5" y="242454"/>
            <a:ext cx="7871011" cy="60821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685800"/>
            <a:ext cx="4419600" cy="1200329"/>
          </a:xfrm>
          <a:prstGeom prst="rect">
            <a:avLst/>
          </a:prstGeom>
          <a:solidFill>
            <a:schemeClr val="accent1">
              <a:lumMod val="20000"/>
              <a:lumOff val="80000"/>
            </a:schemeClr>
          </a:solidFill>
        </p:spPr>
        <p:txBody>
          <a:bodyPr wrap="square" rtlCol="0">
            <a:spAutoFit/>
          </a:bodyPr>
          <a:lstStyle/>
          <a:p>
            <a:r>
              <a:rPr lang="en-US" b="1" dirty="0" smtClean="0">
                <a:solidFill>
                  <a:prstClr val="black"/>
                </a:solidFill>
              </a:rPr>
              <a:t>2014 Samples by Domain</a:t>
            </a:r>
          </a:p>
          <a:p>
            <a:r>
              <a:rPr lang="en-US" dirty="0" smtClean="0">
                <a:solidFill>
                  <a:prstClr val="black"/>
                </a:solidFill>
              </a:rPr>
              <a:t>(n = 436) Dry Tortugas   (810 km </a:t>
            </a:r>
            <a:r>
              <a:rPr lang="en-US" baseline="30000" dirty="0" smtClean="0">
                <a:solidFill>
                  <a:prstClr val="black"/>
                </a:solidFill>
              </a:rPr>
              <a:t>2</a:t>
            </a:r>
            <a:r>
              <a:rPr lang="en-US" dirty="0" smtClean="0">
                <a:solidFill>
                  <a:prstClr val="black"/>
                </a:solidFill>
              </a:rPr>
              <a:t>)   1999 - 2014</a:t>
            </a:r>
          </a:p>
          <a:p>
            <a:r>
              <a:rPr lang="en-US" dirty="0" smtClean="0">
                <a:solidFill>
                  <a:prstClr val="black"/>
                </a:solidFill>
              </a:rPr>
              <a:t>(n = 433} Florida Keys   (500 </a:t>
            </a:r>
            <a:r>
              <a:rPr lang="en-US" dirty="0">
                <a:solidFill>
                  <a:prstClr val="black"/>
                </a:solidFill>
              </a:rPr>
              <a:t>km </a:t>
            </a:r>
            <a:r>
              <a:rPr lang="en-US" baseline="30000" dirty="0">
                <a:solidFill>
                  <a:prstClr val="black"/>
                </a:solidFill>
              </a:rPr>
              <a:t>2</a:t>
            </a:r>
            <a:r>
              <a:rPr lang="en-US" dirty="0" smtClean="0">
                <a:solidFill>
                  <a:prstClr val="black"/>
                </a:solidFill>
              </a:rPr>
              <a:t>)   1980 - 2014</a:t>
            </a:r>
            <a:endParaRPr lang="en-US" dirty="0">
              <a:solidFill>
                <a:prstClr val="black"/>
              </a:solidFill>
            </a:endParaRPr>
          </a:p>
          <a:p>
            <a:r>
              <a:rPr lang="en-US" dirty="0" smtClean="0">
                <a:solidFill>
                  <a:prstClr val="black"/>
                </a:solidFill>
              </a:rPr>
              <a:t>(n = 320) SE Fla Coast  (253 </a:t>
            </a:r>
            <a:r>
              <a:rPr lang="en-US" dirty="0">
                <a:solidFill>
                  <a:prstClr val="black"/>
                </a:solidFill>
              </a:rPr>
              <a:t>km </a:t>
            </a:r>
            <a:r>
              <a:rPr lang="en-US" baseline="30000" dirty="0">
                <a:solidFill>
                  <a:prstClr val="black"/>
                </a:solidFill>
              </a:rPr>
              <a:t>2</a:t>
            </a:r>
            <a:r>
              <a:rPr lang="en-US" dirty="0" smtClean="0">
                <a:solidFill>
                  <a:prstClr val="black"/>
                </a:solidFill>
              </a:rPr>
              <a:t>)   2013 - 2015</a:t>
            </a:r>
          </a:p>
        </p:txBody>
      </p:sp>
      <p:sp>
        <p:nvSpPr>
          <p:cNvPr id="5" name="TextBox 4"/>
          <p:cNvSpPr txBox="1"/>
          <p:nvPr/>
        </p:nvSpPr>
        <p:spPr>
          <a:xfrm>
            <a:off x="609600" y="5867400"/>
            <a:ext cx="1614288" cy="461665"/>
          </a:xfrm>
          <a:prstGeom prst="rect">
            <a:avLst/>
          </a:prstGeom>
          <a:noFill/>
        </p:spPr>
        <p:txBody>
          <a:bodyPr wrap="none" rtlCol="0">
            <a:spAutoFit/>
          </a:bodyPr>
          <a:lstStyle/>
          <a:p>
            <a:r>
              <a:rPr lang="en-US" sz="2400" dirty="0" smtClean="0">
                <a:solidFill>
                  <a:srgbClr val="FFFF00"/>
                </a:solidFill>
              </a:rPr>
              <a:t>Dry Tortugas</a:t>
            </a:r>
            <a:endParaRPr lang="en-US" sz="2400" dirty="0">
              <a:solidFill>
                <a:srgbClr val="FFFF00"/>
              </a:solidFill>
            </a:endParaRPr>
          </a:p>
        </p:txBody>
      </p:sp>
      <p:sp>
        <p:nvSpPr>
          <p:cNvPr id="6" name="TextBox 5"/>
          <p:cNvSpPr txBox="1"/>
          <p:nvPr/>
        </p:nvSpPr>
        <p:spPr>
          <a:xfrm>
            <a:off x="5943600" y="5590401"/>
            <a:ext cx="1590500" cy="461665"/>
          </a:xfrm>
          <a:prstGeom prst="rect">
            <a:avLst/>
          </a:prstGeom>
          <a:noFill/>
        </p:spPr>
        <p:txBody>
          <a:bodyPr wrap="none" rtlCol="0">
            <a:spAutoFit/>
          </a:bodyPr>
          <a:lstStyle/>
          <a:p>
            <a:r>
              <a:rPr lang="en-US" sz="2400" dirty="0">
                <a:solidFill>
                  <a:srgbClr val="FFFF00"/>
                </a:solidFill>
              </a:rPr>
              <a:t>Florida </a:t>
            </a:r>
            <a:r>
              <a:rPr lang="en-US" sz="2400" dirty="0" smtClean="0">
                <a:solidFill>
                  <a:srgbClr val="FFFF00"/>
                </a:solidFill>
              </a:rPr>
              <a:t>Keys</a:t>
            </a:r>
            <a:endParaRPr lang="en-US" sz="2400" dirty="0">
              <a:solidFill>
                <a:srgbClr val="FFFF00"/>
              </a:solidFill>
            </a:endParaRPr>
          </a:p>
        </p:txBody>
      </p:sp>
      <p:sp>
        <p:nvSpPr>
          <p:cNvPr id="7" name="TextBox 6"/>
          <p:cNvSpPr txBox="1"/>
          <p:nvPr/>
        </p:nvSpPr>
        <p:spPr>
          <a:xfrm>
            <a:off x="6096000" y="1886129"/>
            <a:ext cx="942887" cy="461665"/>
          </a:xfrm>
          <a:prstGeom prst="rect">
            <a:avLst/>
          </a:prstGeom>
          <a:noFill/>
        </p:spPr>
        <p:txBody>
          <a:bodyPr wrap="none" rtlCol="0">
            <a:spAutoFit/>
          </a:bodyPr>
          <a:lstStyle/>
          <a:p>
            <a:r>
              <a:rPr lang="en-US" sz="2400" dirty="0" smtClean="0">
                <a:solidFill>
                  <a:srgbClr val="FFFF00"/>
                </a:solidFill>
              </a:rPr>
              <a:t>SE Fla</a:t>
            </a:r>
            <a:endParaRPr lang="en-US" sz="2400" dirty="0">
              <a:solidFill>
                <a:srgbClr val="FFFF0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886128"/>
            <a:ext cx="2590800" cy="334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272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6921382-814F-4E8F-B32D-5FB7E71F343C}" type="slidenum">
              <a:rPr lang="en-US" smtClean="0"/>
              <a:pPr>
                <a:defRPr/>
              </a:pPr>
              <a:t>2</a:t>
            </a:fld>
            <a:endParaRPr lang="en-U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45" b="1338"/>
          <a:stretch/>
        </p:blipFill>
        <p:spPr bwMode="auto">
          <a:xfrm>
            <a:off x="381710" y="159488"/>
            <a:ext cx="7879502" cy="616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74134"/>
            <a:ext cx="4680560" cy="1384995"/>
          </a:xfrm>
          <a:prstGeom prst="rect">
            <a:avLst/>
          </a:prstGeom>
          <a:noFill/>
        </p:spPr>
        <p:txBody>
          <a:bodyPr wrap="square" lIns="91387" tIns="45693" rIns="91387" bIns="45693" rtlCol="0">
            <a:spAutoFit/>
          </a:bodyPr>
          <a:lstStyle/>
          <a:p>
            <a:pPr algn="ctr" defTabSz="913865"/>
            <a:r>
              <a:rPr lang="en-US" sz="2800" dirty="0">
                <a:solidFill>
                  <a:srgbClr val="FFFF00"/>
                </a:solidFill>
              </a:rPr>
              <a:t>Southeast U.S. </a:t>
            </a:r>
          </a:p>
          <a:p>
            <a:pPr algn="ctr" defTabSz="913865"/>
            <a:r>
              <a:rPr lang="en-US" sz="2800" dirty="0">
                <a:solidFill>
                  <a:srgbClr val="FFFF00"/>
                </a:solidFill>
              </a:rPr>
              <a:t>Large Marine Ecosystems</a:t>
            </a:r>
          </a:p>
          <a:p>
            <a:pPr algn="ctr" defTabSz="913865"/>
            <a:r>
              <a:rPr lang="en-US" sz="2800" dirty="0">
                <a:solidFill>
                  <a:srgbClr val="FFFF00"/>
                </a:solidFill>
              </a:rPr>
              <a:t>&amp; US Jurisdictions </a:t>
            </a:r>
          </a:p>
        </p:txBody>
      </p:sp>
      <p:sp>
        <p:nvSpPr>
          <p:cNvPr id="4" name="Rectangle 3"/>
          <p:cNvSpPr/>
          <p:nvPr/>
        </p:nvSpPr>
        <p:spPr>
          <a:xfrm>
            <a:off x="5486400" y="2060536"/>
            <a:ext cx="2743200" cy="707886"/>
          </a:xfrm>
          <a:prstGeom prst="rect">
            <a:avLst/>
          </a:prstGeom>
        </p:spPr>
        <p:txBody>
          <a:bodyPr wrap="square" lIns="91387" tIns="45693" rIns="91387" bIns="45693">
            <a:spAutoFit/>
          </a:bodyPr>
          <a:lstStyle/>
          <a:p>
            <a:pPr algn="ctr" defTabSz="913865" fontAlgn="base">
              <a:spcBef>
                <a:spcPct val="0"/>
              </a:spcBef>
              <a:spcAft>
                <a:spcPct val="0"/>
              </a:spcAft>
            </a:pPr>
            <a:r>
              <a:rPr lang="en-US" altLang="en-US" sz="2000" b="1" dirty="0">
                <a:solidFill>
                  <a:srgbClr val="FFFFCC"/>
                </a:solidFill>
              </a:rPr>
              <a:t>Tropical Western Atlantic</a:t>
            </a:r>
          </a:p>
          <a:p>
            <a:pPr algn="ctr" defTabSz="913865" fontAlgn="base">
              <a:spcBef>
                <a:spcPct val="0"/>
              </a:spcBef>
              <a:spcAft>
                <a:spcPct val="0"/>
              </a:spcAft>
            </a:pPr>
            <a:r>
              <a:rPr lang="en-US" altLang="en-US" sz="2000" b="1" dirty="0">
                <a:solidFill>
                  <a:srgbClr val="FFFFCC"/>
                </a:solidFill>
              </a:rPr>
              <a:t> &amp; high seas</a:t>
            </a:r>
          </a:p>
        </p:txBody>
      </p:sp>
      <p:sp>
        <p:nvSpPr>
          <p:cNvPr id="5" name="TextBox 4"/>
          <p:cNvSpPr txBox="1"/>
          <p:nvPr/>
        </p:nvSpPr>
        <p:spPr>
          <a:xfrm>
            <a:off x="5334000" y="4914192"/>
            <a:ext cx="1175322" cy="369332"/>
          </a:xfrm>
          <a:prstGeom prst="rect">
            <a:avLst/>
          </a:prstGeom>
          <a:noFill/>
        </p:spPr>
        <p:txBody>
          <a:bodyPr wrap="none" lIns="91387" tIns="45693" rIns="91387" bIns="45693" rtlCol="0">
            <a:spAutoFit/>
          </a:bodyPr>
          <a:lstStyle/>
          <a:p>
            <a:pPr defTabSz="913865"/>
            <a:r>
              <a:rPr lang="en-US" dirty="0">
                <a:solidFill>
                  <a:srgbClr val="FF0000"/>
                </a:solidFill>
              </a:rPr>
              <a:t>Navassa Is</a:t>
            </a:r>
            <a:r>
              <a:rPr lang="en-US" dirty="0">
                <a:solidFill>
                  <a:prstClr val="black"/>
                </a:solidFill>
              </a:rPr>
              <a:t>.</a:t>
            </a:r>
          </a:p>
        </p:txBody>
      </p:sp>
      <p:cxnSp>
        <p:nvCxnSpPr>
          <p:cNvPr id="7" name="Straight Arrow Connector 6"/>
          <p:cNvCxnSpPr/>
          <p:nvPr/>
        </p:nvCxnSpPr>
        <p:spPr>
          <a:xfrm flipV="1">
            <a:off x="5334000" y="4724400"/>
            <a:ext cx="304800" cy="331754"/>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248400" y="5562600"/>
            <a:ext cx="1935145" cy="369332"/>
          </a:xfrm>
          <a:prstGeom prst="rect">
            <a:avLst/>
          </a:prstGeom>
          <a:noFill/>
        </p:spPr>
        <p:txBody>
          <a:bodyPr wrap="none" lIns="91387" tIns="45693" rIns="91387" bIns="45693" rtlCol="0">
            <a:spAutoFit/>
          </a:bodyPr>
          <a:lstStyle/>
          <a:p>
            <a:pPr defTabSz="913865"/>
            <a:r>
              <a:rPr lang="en-US" dirty="0">
                <a:solidFill>
                  <a:srgbClr val="FF0000"/>
                </a:solidFill>
              </a:rPr>
              <a:t>Puerto Rico      USVI</a:t>
            </a:r>
          </a:p>
        </p:txBody>
      </p:sp>
      <p:cxnSp>
        <p:nvCxnSpPr>
          <p:cNvPr id="11" name="Straight Arrow Connector 10"/>
          <p:cNvCxnSpPr/>
          <p:nvPr/>
        </p:nvCxnSpPr>
        <p:spPr>
          <a:xfrm flipV="1">
            <a:off x="6553200" y="4890277"/>
            <a:ext cx="762000" cy="744741"/>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7868280" y="4929815"/>
            <a:ext cx="228550" cy="719202"/>
          </a:xfrm>
          <a:prstGeom prst="straightConnector1">
            <a:avLst/>
          </a:prstGeom>
          <a:ln w="190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1939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lvl1pPr>
              <a:defRPr>
                <a:solidFill>
                  <a:schemeClr val="tx1"/>
                </a:solidFill>
                <a:latin typeface="Arial" pitchFamily="34" charset="0"/>
              </a:defRPr>
            </a:lvl1pPr>
            <a:lvl2pPr marL="666177" indent="-256222">
              <a:defRPr>
                <a:solidFill>
                  <a:schemeClr val="tx1"/>
                </a:solidFill>
                <a:latin typeface="Arial" pitchFamily="34" charset="0"/>
              </a:defRPr>
            </a:lvl2pPr>
            <a:lvl3pPr marL="1024888" indent="-204978">
              <a:defRPr>
                <a:solidFill>
                  <a:schemeClr val="tx1"/>
                </a:solidFill>
                <a:latin typeface="Arial" pitchFamily="34" charset="0"/>
              </a:defRPr>
            </a:lvl3pPr>
            <a:lvl4pPr marL="1434845" indent="-204978">
              <a:defRPr>
                <a:solidFill>
                  <a:schemeClr val="tx1"/>
                </a:solidFill>
                <a:latin typeface="Arial" pitchFamily="34" charset="0"/>
              </a:defRPr>
            </a:lvl4pPr>
            <a:lvl5pPr marL="1844800" indent="-204978">
              <a:defRPr>
                <a:solidFill>
                  <a:schemeClr val="tx1"/>
                </a:solidFill>
                <a:latin typeface="Arial" pitchFamily="34" charset="0"/>
              </a:defRPr>
            </a:lvl5pPr>
            <a:lvl6pPr marL="2254759" indent="-204978" eaLnBrk="0" fontAlgn="base" hangingPunct="0">
              <a:spcBef>
                <a:spcPct val="0"/>
              </a:spcBef>
              <a:spcAft>
                <a:spcPct val="0"/>
              </a:spcAft>
              <a:defRPr>
                <a:solidFill>
                  <a:schemeClr val="tx1"/>
                </a:solidFill>
                <a:latin typeface="Arial" pitchFamily="34" charset="0"/>
              </a:defRPr>
            </a:lvl6pPr>
            <a:lvl7pPr marL="2664712" indent="-204978" eaLnBrk="0" fontAlgn="base" hangingPunct="0">
              <a:spcBef>
                <a:spcPct val="0"/>
              </a:spcBef>
              <a:spcAft>
                <a:spcPct val="0"/>
              </a:spcAft>
              <a:defRPr>
                <a:solidFill>
                  <a:schemeClr val="tx1"/>
                </a:solidFill>
                <a:latin typeface="Arial" pitchFamily="34" charset="0"/>
              </a:defRPr>
            </a:lvl7pPr>
            <a:lvl8pPr marL="3074672" indent="-204978" eaLnBrk="0" fontAlgn="base" hangingPunct="0">
              <a:spcBef>
                <a:spcPct val="0"/>
              </a:spcBef>
              <a:spcAft>
                <a:spcPct val="0"/>
              </a:spcAft>
              <a:defRPr>
                <a:solidFill>
                  <a:schemeClr val="tx1"/>
                </a:solidFill>
                <a:latin typeface="Arial" pitchFamily="34" charset="0"/>
              </a:defRPr>
            </a:lvl8pPr>
            <a:lvl9pPr marL="3484622" indent="-204978" eaLnBrk="0" fontAlgn="base" hangingPunct="0">
              <a:spcBef>
                <a:spcPct val="0"/>
              </a:spcBef>
              <a:spcAft>
                <a:spcPct val="0"/>
              </a:spcAft>
              <a:defRPr>
                <a:solidFill>
                  <a:schemeClr val="tx1"/>
                </a:solidFill>
                <a:latin typeface="Arial" pitchFamily="34" charset="0"/>
              </a:defRPr>
            </a:lvl9pPr>
          </a:lstStyle>
          <a:p>
            <a:fld id="{305BDB11-AFB5-40D4-8E97-2F301F3204C1}" type="slidenum">
              <a:rPr lang="en-US" altLang="en-US" smtClean="0">
                <a:solidFill>
                  <a:srgbClr val="000000"/>
                </a:solidFill>
              </a:rPr>
              <a:pPr/>
              <a:t>3</a:t>
            </a:fld>
            <a:endParaRPr lang="en-US" altLang="en-US" smtClean="0">
              <a:solidFill>
                <a:srgbClr val="000000"/>
              </a:solidFill>
            </a:endParaRPr>
          </a:p>
        </p:txBody>
      </p:sp>
      <p:sp>
        <p:nvSpPr>
          <p:cNvPr id="90116" name="Rectangle 4"/>
          <p:cNvSpPr>
            <a:spLocks noGrp="1" noRot="1" noChangeArrowheads="1"/>
          </p:cNvSpPr>
          <p:nvPr>
            <p:ph type="title" idx="4294967295"/>
          </p:nvPr>
        </p:nvSpPr>
        <p:spPr>
          <a:xfrm>
            <a:off x="0" y="0"/>
            <a:ext cx="4953000" cy="838200"/>
          </a:xfrm>
        </p:spPr>
        <p:txBody>
          <a:bodyPr>
            <a:normAutofit fontScale="90000"/>
          </a:bodyPr>
          <a:lstStyle/>
          <a:p>
            <a:pPr eaLnBrk="1" hangingPunct="1">
              <a:defRPr/>
            </a:pPr>
            <a:r>
              <a:rPr lang="en-US" sz="4000" b="1" dirty="0"/>
              <a:t/>
            </a:r>
            <a:br>
              <a:rPr lang="en-US" sz="4000" b="1" dirty="0"/>
            </a:br>
            <a:r>
              <a:rPr lang="en-US" sz="4000" b="1" dirty="0"/>
              <a:t/>
            </a:r>
            <a:br>
              <a:rPr lang="en-US" sz="4000" b="1" dirty="0"/>
            </a:br>
            <a:endParaRPr lang="en-US" sz="4000" dirty="0"/>
          </a:p>
        </p:txBody>
      </p:sp>
      <p:pic>
        <p:nvPicPr>
          <p:cNvPr id="38916" name="Picture 7" descr="SEREGION"/>
          <p:cNvPicPr>
            <a:picLocks noChangeAspect="1" noChangeArrowheads="1"/>
          </p:cNvPicPr>
          <p:nvPr/>
        </p:nvPicPr>
        <p:blipFill>
          <a:blip r:embed="rId3">
            <a:extLst>
              <a:ext uri="{28A0092B-C50C-407E-A947-70E740481C1C}">
                <a14:useLocalDpi xmlns:a14="http://schemas.microsoft.com/office/drawing/2010/main" val="0"/>
              </a:ext>
            </a:extLst>
          </a:blip>
          <a:srcRect l="1334" t="1784" r="739" b="1575"/>
          <a:stretch>
            <a:fillRect/>
          </a:stretch>
        </p:blipFill>
        <p:spPr bwMode="auto">
          <a:xfrm>
            <a:off x="1079500" y="813827"/>
            <a:ext cx="6951807" cy="5474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3"/>
          <p:cNvSpPr txBox="1">
            <a:spLocks noChangeArrowheads="1"/>
          </p:cNvSpPr>
          <p:nvPr/>
        </p:nvSpPr>
        <p:spPr bwMode="auto">
          <a:xfrm>
            <a:off x="2473614" y="2814078"/>
            <a:ext cx="1368136" cy="308162"/>
          </a:xfrm>
          <a:prstGeom prst="rect">
            <a:avLst/>
          </a:prstGeom>
          <a:noFill/>
          <a:ln w="9525">
            <a:noFill/>
            <a:miter lim="800000"/>
            <a:headEnd/>
            <a:tailEnd/>
          </a:ln>
        </p:spPr>
        <p:txBody>
          <a:bodyPr wrap="none" lIns="91333" tIns="45667" rIns="91333" bIns="45667">
            <a:spAutoFit/>
          </a:bodyPr>
          <a:lstStyle/>
          <a:p>
            <a:pPr defTabSz="913331" fontAlgn="base">
              <a:spcBef>
                <a:spcPct val="0"/>
              </a:spcBef>
              <a:spcAft>
                <a:spcPct val="0"/>
              </a:spcAft>
              <a:defRPr/>
            </a:pPr>
            <a:r>
              <a:rPr lang="en-US" sz="1400" kern="0" dirty="0">
                <a:solidFill>
                  <a:srgbClr val="FFFFFF"/>
                </a:solidFill>
              </a:rPr>
              <a:t>Galveston, TX</a:t>
            </a:r>
          </a:p>
        </p:txBody>
      </p:sp>
      <p:sp>
        <p:nvSpPr>
          <p:cNvPr id="12" name="Text Box 14"/>
          <p:cNvSpPr txBox="1">
            <a:spLocks noChangeArrowheads="1"/>
          </p:cNvSpPr>
          <p:nvPr/>
        </p:nvSpPr>
        <p:spPr bwMode="auto">
          <a:xfrm>
            <a:off x="4740860" y="3125048"/>
            <a:ext cx="1575955" cy="444033"/>
          </a:xfrm>
          <a:prstGeom prst="rect">
            <a:avLst/>
          </a:prstGeom>
          <a:noFill/>
          <a:ln w="9525">
            <a:noFill/>
            <a:miter lim="800000"/>
            <a:headEnd/>
            <a:tailEnd/>
          </a:ln>
        </p:spPr>
        <p:txBody>
          <a:bodyPr wrap="none" lIns="91333" tIns="45667" rIns="91333" bIns="45667">
            <a:spAutoFit/>
          </a:bodyPr>
          <a:lstStyle/>
          <a:p>
            <a:pPr defTabSz="913331" fontAlgn="base">
              <a:spcBef>
                <a:spcPct val="0"/>
              </a:spcBef>
              <a:spcAft>
                <a:spcPct val="0"/>
              </a:spcAft>
              <a:defRPr/>
            </a:pPr>
            <a:r>
              <a:rPr lang="en-US" sz="1400" kern="0">
                <a:solidFill>
                  <a:srgbClr val="FFFFFF"/>
                </a:solidFill>
              </a:rPr>
              <a:t>Panama City, FL</a:t>
            </a:r>
          </a:p>
          <a:p>
            <a:pPr defTabSz="913331" fontAlgn="base">
              <a:spcBef>
                <a:spcPct val="0"/>
              </a:spcBef>
              <a:spcAft>
                <a:spcPct val="0"/>
              </a:spcAft>
              <a:buFontTx/>
              <a:buChar char="•"/>
              <a:defRPr/>
            </a:pPr>
            <a:endParaRPr lang="en-US" sz="900" kern="0">
              <a:solidFill>
                <a:srgbClr val="00CC99"/>
              </a:solidFill>
            </a:endParaRPr>
          </a:p>
        </p:txBody>
      </p:sp>
      <p:sp>
        <p:nvSpPr>
          <p:cNvPr id="13" name="Text Box 15"/>
          <p:cNvSpPr txBox="1">
            <a:spLocks noChangeArrowheads="1"/>
          </p:cNvSpPr>
          <p:nvPr/>
        </p:nvSpPr>
        <p:spPr bwMode="auto">
          <a:xfrm>
            <a:off x="6976341" y="2447092"/>
            <a:ext cx="1005898" cy="444033"/>
          </a:xfrm>
          <a:prstGeom prst="rect">
            <a:avLst/>
          </a:prstGeom>
          <a:noFill/>
          <a:ln w="9525">
            <a:noFill/>
            <a:miter lim="800000"/>
            <a:headEnd/>
            <a:tailEnd/>
          </a:ln>
        </p:spPr>
        <p:txBody>
          <a:bodyPr wrap="none" lIns="91333" tIns="45667" rIns="91333" bIns="45667">
            <a:spAutoFit/>
          </a:bodyPr>
          <a:lstStyle/>
          <a:p>
            <a:pPr defTabSz="913331" fontAlgn="base">
              <a:spcBef>
                <a:spcPct val="0"/>
              </a:spcBef>
              <a:spcAft>
                <a:spcPct val="0"/>
              </a:spcAft>
              <a:defRPr/>
            </a:pPr>
            <a:r>
              <a:rPr lang="en-US" sz="1400" kern="0" dirty="0">
                <a:solidFill>
                  <a:srgbClr val="FFFFFF"/>
                </a:solidFill>
              </a:rPr>
              <a:t>Miami, FL</a:t>
            </a:r>
          </a:p>
          <a:p>
            <a:pPr defTabSz="913331" fontAlgn="base">
              <a:spcBef>
                <a:spcPct val="0"/>
              </a:spcBef>
              <a:spcAft>
                <a:spcPct val="0"/>
              </a:spcAft>
              <a:buFontTx/>
              <a:buChar char="•"/>
              <a:defRPr/>
            </a:pPr>
            <a:endParaRPr lang="en-US" sz="900" kern="0" dirty="0">
              <a:solidFill>
                <a:srgbClr val="00CC99"/>
              </a:solidFill>
            </a:endParaRPr>
          </a:p>
        </p:txBody>
      </p:sp>
      <p:sp>
        <p:nvSpPr>
          <p:cNvPr id="14" name="Line 16"/>
          <p:cNvSpPr>
            <a:spLocks noChangeShapeType="1"/>
          </p:cNvSpPr>
          <p:nvPr/>
        </p:nvSpPr>
        <p:spPr bwMode="auto">
          <a:xfrm>
            <a:off x="4687455" y="2154339"/>
            <a:ext cx="0" cy="299757"/>
          </a:xfrm>
          <a:prstGeom prst="line">
            <a:avLst/>
          </a:prstGeom>
          <a:noFill/>
          <a:ln w="9525">
            <a:solidFill>
              <a:srgbClr val="FFFFFF"/>
            </a:solidFill>
            <a:round/>
            <a:headEnd/>
            <a:tailEnd type="triangle" w="med" len="med"/>
          </a:ln>
        </p:spPr>
        <p:txBody>
          <a:bodyPr lIns="91333" tIns="45667" rIns="91333" bIns="45667"/>
          <a:lstStyle/>
          <a:p>
            <a:pPr defTabSz="913331" fontAlgn="base">
              <a:spcBef>
                <a:spcPct val="0"/>
              </a:spcBef>
              <a:spcAft>
                <a:spcPct val="0"/>
              </a:spcAft>
              <a:defRPr/>
            </a:pPr>
            <a:endParaRPr lang="en-US" sz="2400" kern="0">
              <a:solidFill>
                <a:srgbClr val="FFFFFF"/>
              </a:solidFill>
            </a:endParaRPr>
          </a:p>
        </p:txBody>
      </p:sp>
      <p:sp>
        <p:nvSpPr>
          <p:cNvPr id="16" name="Line 18"/>
          <p:cNvSpPr>
            <a:spLocks noChangeShapeType="1"/>
          </p:cNvSpPr>
          <p:nvPr/>
        </p:nvSpPr>
        <p:spPr bwMode="auto">
          <a:xfrm>
            <a:off x="5525944" y="2300011"/>
            <a:ext cx="0" cy="715776"/>
          </a:xfrm>
          <a:prstGeom prst="line">
            <a:avLst/>
          </a:prstGeom>
          <a:noFill/>
          <a:ln w="9525">
            <a:solidFill>
              <a:srgbClr val="FFFFFF"/>
            </a:solidFill>
            <a:round/>
            <a:headEnd/>
            <a:tailEnd type="triangle" w="med" len="med"/>
          </a:ln>
        </p:spPr>
        <p:txBody>
          <a:bodyPr lIns="91333" tIns="45667" rIns="91333" bIns="45667"/>
          <a:lstStyle/>
          <a:p>
            <a:pPr defTabSz="913331" fontAlgn="base">
              <a:spcBef>
                <a:spcPct val="0"/>
              </a:spcBef>
              <a:spcAft>
                <a:spcPct val="0"/>
              </a:spcAft>
              <a:defRPr/>
            </a:pPr>
            <a:endParaRPr lang="en-US" sz="2400" kern="0" dirty="0">
              <a:solidFill>
                <a:srgbClr val="FFFFFF"/>
              </a:solidFill>
            </a:endParaRPr>
          </a:p>
        </p:txBody>
      </p:sp>
      <p:sp>
        <p:nvSpPr>
          <p:cNvPr id="17" name="Text Box 19"/>
          <p:cNvSpPr txBox="1">
            <a:spLocks noChangeArrowheads="1"/>
          </p:cNvSpPr>
          <p:nvPr/>
        </p:nvSpPr>
        <p:spPr bwMode="auto">
          <a:xfrm>
            <a:off x="2993167" y="3860426"/>
            <a:ext cx="1314739" cy="444034"/>
          </a:xfrm>
          <a:prstGeom prst="rect">
            <a:avLst/>
          </a:prstGeom>
          <a:noFill/>
          <a:ln w="9525">
            <a:noFill/>
            <a:miter lim="800000"/>
            <a:headEnd/>
            <a:tailEnd/>
          </a:ln>
        </p:spPr>
        <p:txBody>
          <a:bodyPr wrap="none" lIns="91333" tIns="45667" rIns="91333" bIns="45667">
            <a:spAutoFit/>
          </a:bodyPr>
          <a:lstStyle/>
          <a:p>
            <a:pPr defTabSz="913331" fontAlgn="base">
              <a:spcBef>
                <a:spcPct val="0"/>
              </a:spcBef>
              <a:spcAft>
                <a:spcPct val="0"/>
              </a:spcAft>
              <a:defRPr/>
            </a:pPr>
            <a:r>
              <a:rPr lang="en-US" sz="1400" kern="0" dirty="0">
                <a:solidFill>
                  <a:srgbClr val="FFFFFF"/>
                </a:solidFill>
              </a:rPr>
              <a:t>Entire Region</a:t>
            </a:r>
          </a:p>
          <a:p>
            <a:pPr defTabSz="913331" fontAlgn="base">
              <a:spcBef>
                <a:spcPct val="0"/>
              </a:spcBef>
              <a:spcAft>
                <a:spcPct val="0"/>
              </a:spcAft>
              <a:buFontTx/>
              <a:buChar char="•"/>
              <a:defRPr/>
            </a:pPr>
            <a:endParaRPr lang="en-US" sz="900" kern="0" dirty="0">
              <a:solidFill>
                <a:srgbClr val="00CC99"/>
              </a:solidFill>
            </a:endParaRPr>
          </a:p>
        </p:txBody>
      </p:sp>
      <p:sp>
        <p:nvSpPr>
          <p:cNvPr id="19" name="Text Box 21"/>
          <p:cNvSpPr txBox="1">
            <a:spLocks noChangeArrowheads="1"/>
          </p:cNvSpPr>
          <p:nvPr/>
        </p:nvSpPr>
        <p:spPr bwMode="auto">
          <a:xfrm>
            <a:off x="3924019" y="2447085"/>
            <a:ext cx="1542761" cy="308162"/>
          </a:xfrm>
          <a:prstGeom prst="rect">
            <a:avLst/>
          </a:prstGeom>
          <a:noFill/>
          <a:ln w="9525">
            <a:noFill/>
            <a:miter lim="800000"/>
            <a:headEnd/>
            <a:tailEnd/>
          </a:ln>
        </p:spPr>
        <p:txBody>
          <a:bodyPr wrap="none" lIns="91333" tIns="45667" rIns="91333" bIns="45667">
            <a:spAutoFit/>
          </a:bodyPr>
          <a:lstStyle/>
          <a:p>
            <a:pPr defTabSz="913331" fontAlgn="base">
              <a:spcBef>
                <a:spcPct val="0"/>
              </a:spcBef>
              <a:spcAft>
                <a:spcPct val="0"/>
              </a:spcAft>
              <a:defRPr/>
            </a:pPr>
            <a:r>
              <a:rPr lang="en-US" sz="1400" kern="0">
                <a:solidFill>
                  <a:srgbClr val="FFFFFF"/>
                </a:solidFill>
              </a:rPr>
              <a:t>Pascagoula, MS</a:t>
            </a:r>
          </a:p>
        </p:txBody>
      </p:sp>
      <p:sp>
        <p:nvSpPr>
          <p:cNvPr id="38924" name="TextBox 1"/>
          <p:cNvSpPr txBox="1">
            <a:spLocks noChangeArrowheads="1"/>
          </p:cNvSpPr>
          <p:nvPr/>
        </p:nvSpPr>
        <p:spPr bwMode="auto">
          <a:xfrm>
            <a:off x="3841753" y="4603944"/>
            <a:ext cx="4034461" cy="1477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333" tIns="45667" rIns="91333" bIns="45667">
            <a:spAutoFit/>
          </a:bodyPr>
          <a:lstStyle>
            <a:lvl1pPr defTabSz="1017588">
              <a:defRPr>
                <a:solidFill>
                  <a:schemeClr val="tx1"/>
                </a:solidFill>
                <a:latin typeface="Arial" pitchFamily="34" charset="0"/>
              </a:defRPr>
            </a:lvl1pPr>
            <a:lvl2pPr marL="742950" indent="-285750" defTabSz="1017588">
              <a:defRPr>
                <a:solidFill>
                  <a:schemeClr val="tx1"/>
                </a:solidFill>
                <a:latin typeface="Arial" pitchFamily="34" charset="0"/>
              </a:defRPr>
            </a:lvl2pPr>
            <a:lvl3pPr marL="1143000" indent="-228600" defTabSz="1017588">
              <a:defRPr>
                <a:solidFill>
                  <a:schemeClr val="tx1"/>
                </a:solidFill>
                <a:latin typeface="Arial" pitchFamily="34" charset="0"/>
              </a:defRPr>
            </a:lvl3pPr>
            <a:lvl4pPr marL="1600200" indent="-228600" defTabSz="1017588">
              <a:defRPr>
                <a:solidFill>
                  <a:schemeClr val="tx1"/>
                </a:solidFill>
                <a:latin typeface="Arial" pitchFamily="34" charset="0"/>
              </a:defRPr>
            </a:lvl4pPr>
            <a:lvl5pPr marL="2057400" indent="-228600" defTabSz="1017588">
              <a:defRPr>
                <a:solidFill>
                  <a:schemeClr val="tx1"/>
                </a:solidFill>
                <a:latin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smtClean="0">
              <a:solidFill>
                <a:srgbClr val="002950"/>
              </a:solidFill>
            </a:endParaRPr>
          </a:p>
          <a:p>
            <a:pPr fontAlgn="base">
              <a:spcBef>
                <a:spcPct val="0"/>
              </a:spcBef>
              <a:spcAft>
                <a:spcPct val="0"/>
              </a:spcAft>
            </a:pPr>
            <a:endParaRPr lang="en-US" altLang="en-US" smtClean="0">
              <a:solidFill>
                <a:srgbClr val="002950"/>
              </a:solidFill>
            </a:endParaRPr>
          </a:p>
          <a:p>
            <a:pPr fontAlgn="base">
              <a:spcBef>
                <a:spcPct val="0"/>
              </a:spcBef>
              <a:spcAft>
                <a:spcPct val="0"/>
              </a:spcAft>
            </a:pPr>
            <a:endParaRPr lang="en-US" altLang="en-US" smtClean="0">
              <a:solidFill>
                <a:srgbClr val="002950"/>
              </a:solidFill>
            </a:endParaRPr>
          </a:p>
          <a:p>
            <a:pPr fontAlgn="base">
              <a:spcBef>
                <a:spcPct val="0"/>
              </a:spcBef>
              <a:spcAft>
                <a:spcPct val="0"/>
              </a:spcAft>
            </a:pPr>
            <a:endParaRPr lang="en-US" altLang="en-US" smtClean="0">
              <a:solidFill>
                <a:srgbClr val="002950"/>
              </a:solidFill>
            </a:endParaRPr>
          </a:p>
          <a:p>
            <a:pPr fontAlgn="base">
              <a:spcBef>
                <a:spcPct val="0"/>
              </a:spcBef>
              <a:spcAft>
                <a:spcPct val="0"/>
              </a:spcAft>
            </a:pPr>
            <a:endParaRPr lang="en-US" altLang="en-US" smtClean="0">
              <a:solidFill>
                <a:srgbClr val="002950"/>
              </a:solidFill>
            </a:endParaRPr>
          </a:p>
        </p:txBody>
      </p:sp>
      <p:sp>
        <p:nvSpPr>
          <p:cNvPr id="24" name="5-Point Star 23"/>
          <p:cNvSpPr/>
          <p:nvPr/>
        </p:nvSpPr>
        <p:spPr>
          <a:xfrm flipV="1">
            <a:off x="4023591" y="2816887"/>
            <a:ext cx="212148" cy="13587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3" tIns="45667" rIns="91333" bIns="45667" anchor="ctr"/>
          <a:lstStyle/>
          <a:p>
            <a:pPr algn="ctr" defTabSz="913331">
              <a:defRPr/>
            </a:pPr>
            <a:endParaRPr lang="en-US">
              <a:solidFill>
                <a:srgbClr val="FFFFFF"/>
              </a:solidFill>
            </a:endParaRPr>
          </a:p>
        </p:txBody>
      </p:sp>
      <p:sp>
        <p:nvSpPr>
          <p:cNvPr id="25" name="5-Point Star 24"/>
          <p:cNvSpPr/>
          <p:nvPr/>
        </p:nvSpPr>
        <p:spPr>
          <a:xfrm>
            <a:off x="3924012" y="2730036"/>
            <a:ext cx="151534" cy="1526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3" tIns="45667" rIns="91333" bIns="45667" anchor="ctr"/>
          <a:lstStyle/>
          <a:p>
            <a:pPr algn="ctr" defTabSz="913331">
              <a:defRPr/>
            </a:pPr>
            <a:endParaRPr lang="en-US">
              <a:solidFill>
                <a:srgbClr val="FFFFFF"/>
              </a:solidFill>
            </a:endParaRPr>
          </a:p>
        </p:txBody>
      </p:sp>
      <p:sp>
        <p:nvSpPr>
          <p:cNvPr id="26" name="5-Point Star 25"/>
          <p:cNvSpPr/>
          <p:nvPr/>
        </p:nvSpPr>
        <p:spPr>
          <a:xfrm>
            <a:off x="3072542" y="2972361"/>
            <a:ext cx="152977" cy="15127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3" tIns="45667" rIns="91333" bIns="45667" anchor="ctr"/>
          <a:lstStyle/>
          <a:p>
            <a:pPr algn="ctr" defTabSz="913331">
              <a:defRPr/>
            </a:pPr>
            <a:endParaRPr lang="en-US">
              <a:solidFill>
                <a:srgbClr val="FFFFFF"/>
              </a:solidFill>
            </a:endParaRPr>
          </a:p>
        </p:txBody>
      </p:sp>
      <p:sp>
        <p:nvSpPr>
          <p:cNvPr id="27" name="5-Point Star 26"/>
          <p:cNvSpPr/>
          <p:nvPr/>
        </p:nvSpPr>
        <p:spPr>
          <a:xfrm>
            <a:off x="5069906" y="2882717"/>
            <a:ext cx="152977" cy="15268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3" tIns="45667" rIns="91333" bIns="45667" anchor="ctr"/>
          <a:lstStyle/>
          <a:p>
            <a:pPr algn="ctr" defTabSz="913331">
              <a:defRPr/>
            </a:pPr>
            <a:endParaRPr lang="en-US">
              <a:solidFill>
                <a:srgbClr val="FFFFFF"/>
              </a:solidFill>
            </a:endParaRPr>
          </a:p>
        </p:txBody>
      </p:sp>
      <p:sp>
        <p:nvSpPr>
          <p:cNvPr id="28" name="5-Point Star 27"/>
          <p:cNvSpPr/>
          <p:nvPr/>
        </p:nvSpPr>
        <p:spPr>
          <a:xfrm>
            <a:off x="6417830" y="3888441"/>
            <a:ext cx="207818" cy="190500"/>
          </a:xfrm>
          <a:prstGeom prst="star5">
            <a:avLst/>
          </a:prstGeom>
          <a:solidFill>
            <a:srgbClr val="FF0000"/>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333" tIns="45667" rIns="91333" bIns="45667" anchor="ctr"/>
          <a:lstStyle/>
          <a:p>
            <a:pPr algn="ctr" defTabSz="913331">
              <a:defRPr/>
            </a:pPr>
            <a:endParaRPr lang="en-US" sz="3200" dirty="0">
              <a:solidFill>
                <a:srgbClr val="FFFFFF"/>
              </a:solidFill>
            </a:endParaRPr>
          </a:p>
        </p:txBody>
      </p:sp>
      <p:sp>
        <p:nvSpPr>
          <p:cNvPr id="29" name="5-Point Star 28"/>
          <p:cNvSpPr/>
          <p:nvPr/>
        </p:nvSpPr>
        <p:spPr>
          <a:xfrm>
            <a:off x="7137984" y="1234049"/>
            <a:ext cx="151535" cy="1526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3" tIns="45667" rIns="91333" bIns="45667" anchor="ctr"/>
          <a:lstStyle/>
          <a:p>
            <a:pPr algn="ctr" defTabSz="913331">
              <a:defRPr/>
            </a:pPr>
            <a:endParaRPr lang="en-US" sz="1100" dirty="0">
              <a:solidFill>
                <a:srgbClr val="FFFFFF"/>
              </a:solidFill>
            </a:endParaRPr>
          </a:p>
        </p:txBody>
      </p:sp>
      <p:sp>
        <p:nvSpPr>
          <p:cNvPr id="30" name="5-Point Star 29"/>
          <p:cNvSpPr/>
          <p:nvPr/>
        </p:nvSpPr>
        <p:spPr>
          <a:xfrm>
            <a:off x="2511144" y="3017185"/>
            <a:ext cx="152977" cy="15268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3" tIns="45667" rIns="91333" bIns="45667" anchor="ctr"/>
          <a:lstStyle/>
          <a:p>
            <a:pPr algn="ctr" defTabSz="913331">
              <a:defRPr/>
            </a:pPr>
            <a:endParaRPr lang="en-US">
              <a:solidFill>
                <a:srgbClr val="FFFFFF"/>
              </a:solidFill>
            </a:endParaRPr>
          </a:p>
        </p:txBody>
      </p:sp>
      <p:sp>
        <p:nvSpPr>
          <p:cNvPr id="20" name="Oval 19"/>
          <p:cNvSpPr/>
          <p:nvPr/>
        </p:nvSpPr>
        <p:spPr>
          <a:xfrm>
            <a:off x="5681807" y="3399585"/>
            <a:ext cx="137102" cy="151279"/>
          </a:xfrm>
          <a:prstGeom prst="ellipse">
            <a:avLst/>
          </a:prstGeom>
          <a:solidFill>
            <a:srgbClr val="0070C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333" tIns="45667" rIns="91333" bIns="45667" anchor="ctr"/>
          <a:lstStyle/>
          <a:p>
            <a:pPr algn="ctr" defTabSz="913331">
              <a:defRPr/>
            </a:pPr>
            <a:endParaRPr lang="en-US">
              <a:solidFill>
                <a:srgbClr val="FFFFFF"/>
              </a:solidFill>
            </a:endParaRPr>
          </a:p>
        </p:txBody>
      </p:sp>
      <p:sp>
        <p:nvSpPr>
          <p:cNvPr id="38933" name="TextBox 20"/>
          <p:cNvSpPr txBox="1">
            <a:spLocks noChangeArrowheads="1"/>
          </p:cNvSpPr>
          <p:nvPr/>
        </p:nvSpPr>
        <p:spPr bwMode="auto">
          <a:xfrm>
            <a:off x="1518233" y="2884115"/>
            <a:ext cx="1351436" cy="64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3" tIns="45667" rIns="91333" bIns="45667">
            <a:spAutoFit/>
          </a:bodyPr>
          <a:lstStyle>
            <a:lvl1pPr defTabSz="1017588">
              <a:defRPr>
                <a:solidFill>
                  <a:schemeClr val="tx1"/>
                </a:solidFill>
                <a:latin typeface="Arial" pitchFamily="34" charset="0"/>
              </a:defRPr>
            </a:lvl1pPr>
            <a:lvl2pPr marL="742950" indent="-285750" defTabSz="1017588">
              <a:defRPr>
                <a:solidFill>
                  <a:schemeClr val="tx1"/>
                </a:solidFill>
                <a:latin typeface="Arial" pitchFamily="34" charset="0"/>
              </a:defRPr>
            </a:lvl2pPr>
            <a:lvl3pPr marL="1143000" indent="-228600" defTabSz="1017588">
              <a:defRPr>
                <a:solidFill>
                  <a:schemeClr val="tx1"/>
                </a:solidFill>
                <a:latin typeface="Arial" pitchFamily="34" charset="0"/>
              </a:defRPr>
            </a:lvl3pPr>
            <a:lvl4pPr marL="1600200" indent="-228600" defTabSz="1017588">
              <a:defRPr>
                <a:solidFill>
                  <a:schemeClr val="tx1"/>
                </a:solidFill>
                <a:latin typeface="Arial" pitchFamily="34" charset="0"/>
              </a:defRPr>
            </a:lvl4pPr>
            <a:lvl5pPr marL="2057400" indent="-228600" defTabSz="1017588">
              <a:defRPr>
                <a:solidFill>
                  <a:schemeClr val="tx1"/>
                </a:solidFill>
                <a:latin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smtClean="0">
                <a:solidFill>
                  <a:srgbClr val="C00000"/>
                </a:solidFill>
              </a:rPr>
              <a:t>Galveston, </a:t>
            </a:r>
          </a:p>
          <a:p>
            <a:pPr fontAlgn="base">
              <a:spcBef>
                <a:spcPct val="0"/>
              </a:spcBef>
              <a:spcAft>
                <a:spcPct val="0"/>
              </a:spcAft>
            </a:pPr>
            <a:r>
              <a:rPr lang="en-US" altLang="en-US" smtClean="0">
                <a:solidFill>
                  <a:srgbClr val="C00000"/>
                </a:solidFill>
              </a:rPr>
              <a:t>TX</a:t>
            </a:r>
          </a:p>
        </p:txBody>
      </p:sp>
      <p:sp>
        <p:nvSpPr>
          <p:cNvPr id="38934" name="TextBox 7167"/>
          <p:cNvSpPr txBox="1">
            <a:spLocks noChangeArrowheads="1"/>
          </p:cNvSpPr>
          <p:nvPr/>
        </p:nvSpPr>
        <p:spPr bwMode="auto">
          <a:xfrm>
            <a:off x="2716071" y="3139049"/>
            <a:ext cx="1197548" cy="64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3" tIns="45667" rIns="91333" bIns="45667">
            <a:spAutoFit/>
          </a:bodyPr>
          <a:lstStyle>
            <a:lvl1pPr defTabSz="1017588">
              <a:defRPr>
                <a:solidFill>
                  <a:schemeClr val="tx1"/>
                </a:solidFill>
                <a:latin typeface="Arial" pitchFamily="34" charset="0"/>
              </a:defRPr>
            </a:lvl1pPr>
            <a:lvl2pPr marL="742950" indent="-285750" defTabSz="1017588">
              <a:defRPr>
                <a:solidFill>
                  <a:schemeClr val="tx1"/>
                </a:solidFill>
                <a:latin typeface="Arial" pitchFamily="34" charset="0"/>
              </a:defRPr>
            </a:lvl2pPr>
            <a:lvl3pPr marL="1143000" indent="-228600" defTabSz="1017588">
              <a:defRPr>
                <a:solidFill>
                  <a:schemeClr val="tx1"/>
                </a:solidFill>
                <a:latin typeface="Arial" pitchFamily="34" charset="0"/>
              </a:defRPr>
            </a:lvl3pPr>
            <a:lvl4pPr marL="1600200" indent="-228600" defTabSz="1017588">
              <a:defRPr>
                <a:solidFill>
                  <a:schemeClr val="tx1"/>
                </a:solidFill>
                <a:latin typeface="Arial" pitchFamily="34" charset="0"/>
              </a:defRPr>
            </a:lvl4pPr>
            <a:lvl5pPr marL="2057400" indent="-228600" defTabSz="1017588">
              <a:defRPr>
                <a:solidFill>
                  <a:schemeClr val="tx1"/>
                </a:solidFill>
                <a:latin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dirty="0" smtClean="0">
                <a:solidFill>
                  <a:srgbClr val="C00000"/>
                </a:solidFill>
              </a:rPr>
              <a:t>Lafayette,</a:t>
            </a:r>
          </a:p>
          <a:p>
            <a:pPr fontAlgn="base">
              <a:spcBef>
                <a:spcPct val="0"/>
              </a:spcBef>
              <a:spcAft>
                <a:spcPct val="0"/>
              </a:spcAft>
            </a:pPr>
            <a:r>
              <a:rPr lang="en-US" altLang="en-US" dirty="0" smtClean="0">
                <a:solidFill>
                  <a:srgbClr val="C00000"/>
                </a:solidFill>
              </a:rPr>
              <a:t>LA</a:t>
            </a:r>
          </a:p>
        </p:txBody>
      </p:sp>
      <p:sp>
        <p:nvSpPr>
          <p:cNvPr id="38935" name="TextBox 7168"/>
          <p:cNvSpPr txBox="1">
            <a:spLocks noChangeArrowheads="1"/>
          </p:cNvSpPr>
          <p:nvPr/>
        </p:nvSpPr>
        <p:spPr bwMode="auto">
          <a:xfrm>
            <a:off x="3665682" y="3340761"/>
            <a:ext cx="1640898" cy="92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3" tIns="45667" rIns="91333" bIns="45667">
            <a:spAutoFit/>
          </a:bodyPr>
          <a:lstStyle>
            <a:lvl1pPr defTabSz="1017588">
              <a:defRPr>
                <a:solidFill>
                  <a:schemeClr val="tx1"/>
                </a:solidFill>
                <a:latin typeface="Arial" pitchFamily="34" charset="0"/>
              </a:defRPr>
            </a:lvl1pPr>
            <a:lvl2pPr marL="742950" indent="-285750" defTabSz="1017588">
              <a:defRPr>
                <a:solidFill>
                  <a:schemeClr val="tx1"/>
                </a:solidFill>
                <a:latin typeface="Arial" pitchFamily="34" charset="0"/>
              </a:defRPr>
            </a:lvl2pPr>
            <a:lvl3pPr marL="1143000" indent="-228600" defTabSz="1017588">
              <a:defRPr>
                <a:solidFill>
                  <a:schemeClr val="tx1"/>
                </a:solidFill>
                <a:latin typeface="Arial" pitchFamily="34" charset="0"/>
              </a:defRPr>
            </a:lvl3pPr>
            <a:lvl4pPr marL="1600200" indent="-228600" defTabSz="1017588">
              <a:defRPr>
                <a:solidFill>
                  <a:schemeClr val="tx1"/>
                </a:solidFill>
                <a:latin typeface="Arial" pitchFamily="34" charset="0"/>
              </a:defRPr>
            </a:lvl4pPr>
            <a:lvl5pPr marL="2057400" indent="-228600" defTabSz="1017588">
              <a:defRPr>
                <a:solidFill>
                  <a:schemeClr val="tx1"/>
                </a:solidFill>
                <a:latin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dirty="0" smtClean="0">
                <a:solidFill>
                  <a:srgbClr val="C00000"/>
                </a:solidFill>
              </a:rPr>
              <a:t>MS Labs</a:t>
            </a:r>
          </a:p>
          <a:p>
            <a:pPr fontAlgn="base">
              <a:spcBef>
                <a:spcPct val="0"/>
              </a:spcBef>
              <a:spcAft>
                <a:spcPct val="0"/>
              </a:spcAft>
            </a:pPr>
            <a:r>
              <a:rPr lang="en-US" altLang="en-US" dirty="0" smtClean="0">
                <a:solidFill>
                  <a:srgbClr val="C00000"/>
                </a:solidFill>
              </a:rPr>
              <a:t>Stennis &amp; </a:t>
            </a:r>
          </a:p>
          <a:p>
            <a:pPr fontAlgn="base">
              <a:spcBef>
                <a:spcPct val="0"/>
              </a:spcBef>
              <a:spcAft>
                <a:spcPct val="0"/>
              </a:spcAft>
            </a:pPr>
            <a:r>
              <a:rPr lang="en-US" altLang="en-US" dirty="0" smtClean="0">
                <a:solidFill>
                  <a:srgbClr val="C00000"/>
                </a:solidFill>
              </a:rPr>
              <a:t>Pascagoula</a:t>
            </a:r>
          </a:p>
        </p:txBody>
      </p:sp>
      <p:sp>
        <p:nvSpPr>
          <p:cNvPr id="38936" name="TextBox 7170"/>
          <p:cNvSpPr txBox="1">
            <a:spLocks noChangeArrowheads="1"/>
          </p:cNvSpPr>
          <p:nvPr/>
        </p:nvSpPr>
        <p:spPr bwMode="auto">
          <a:xfrm>
            <a:off x="4711989" y="2983567"/>
            <a:ext cx="1107780" cy="64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3" tIns="45667" rIns="91333" bIns="45667">
            <a:spAutoFit/>
          </a:bodyPr>
          <a:lstStyle>
            <a:lvl1pPr defTabSz="1017588">
              <a:defRPr>
                <a:solidFill>
                  <a:schemeClr val="tx1"/>
                </a:solidFill>
                <a:latin typeface="Arial" pitchFamily="34" charset="0"/>
              </a:defRPr>
            </a:lvl1pPr>
            <a:lvl2pPr marL="742950" indent="-285750" defTabSz="1017588">
              <a:defRPr>
                <a:solidFill>
                  <a:schemeClr val="tx1"/>
                </a:solidFill>
                <a:latin typeface="Arial" pitchFamily="34" charset="0"/>
              </a:defRPr>
            </a:lvl2pPr>
            <a:lvl3pPr marL="1143000" indent="-228600" defTabSz="1017588">
              <a:defRPr>
                <a:solidFill>
                  <a:schemeClr val="tx1"/>
                </a:solidFill>
                <a:latin typeface="Arial" pitchFamily="34" charset="0"/>
              </a:defRPr>
            </a:lvl3pPr>
            <a:lvl4pPr marL="1600200" indent="-228600" defTabSz="1017588">
              <a:defRPr>
                <a:solidFill>
                  <a:schemeClr val="tx1"/>
                </a:solidFill>
                <a:latin typeface="Arial" pitchFamily="34" charset="0"/>
              </a:defRPr>
            </a:lvl4pPr>
            <a:lvl5pPr marL="2057400" indent="-228600" defTabSz="1017588">
              <a:defRPr>
                <a:solidFill>
                  <a:schemeClr val="tx1"/>
                </a:solidFill>
                <a:latin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dirty="0" smtClean="0">
                <a:solidFill>
                  <a:srgbClr val="C00000"/>
                </a:solidFill>
              </a:rPr>
              <a:t>Panama </a:t>
            </a:r>
          </a:p>
          <a:p>
            <a:pPr fontAlgn="base">
              <a:spcBef>
                <a:spcPct val="0"/>
              </a:spcBef>
              <a:spcAft>
                <a:spcPct val="0"/>
              </a:spcAft>
            </a:pPr>
            <a:r>
              <a:rPr lang="en-US" altLang="en-US" dirty="0" smtClean="0">
                <a:solidFill>
                  <a:srgbClr val="C00000"/>
                </a:solidFill>
              </a:rPr>
              <a:t>City, FL</a:t>
            </a:r>
          </a:p>
        </p:txBody>
      </p:sp>
      <p:sp>
        <p:nvSpPr>
          <p:cNvPr id="38937" name="TextBox 7171"/>
          <p:cNvSpPr txBox="1">
            <a:spLocks noChangeArrowheads="1"/>
          </p:cNvSpPr>
          <p:nvPr/>
        </p:nvSpPr>
        <p:spPr bwMode="auto">
          <a:xfrm>
            <a:off x="6820481" y="1524001"/>
            <a:ext cx="1120604" cy="64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3" tIns="45667" rIns="91333" bIns="45667">
            <a:spAutoFit/>
          </a:bodyPr>
          <a:lstStyle>
            <a:lvl1pPr defTabSz="1017588">
              <a:defRPr>
                <a:solidFill>
                  <a:schemeClr val="tx1"/>
                </a:solidFill>
                <a:latin typeface="Arial" pitchFamily="34" charset="0"/>
              </a:defRPr>
            </a:lvl1pPr>
            <a:lvl2pPr marL="742950" indent="-285750" defTabSz="1017588">
              <a:defRPr>
                <a:solidFill>
                  <a:schemeClr val="tx1"/>
                </a:solidFill>
                <a:latin typeface="Arial" pitchFamily="34" charset="0"/>
              </a:defRPr>
            </a:lvl2pPr>
            <a:lvl3pPr marL="1143000" indent="-228600" defTabSz="1017588">
              <a:defRPr>
                <a:solidFill>
                  <a:schemeClr val="tx1"/>
                </a:solidFill>
                <a:latin typeface="Arial" pitchFamily="34" charset="0"/>
              </a:defRPr>
            </a:lvl3pPr>
            <a:lvl4pPr marL="1600200" indent="-228600" defTabSz="1017588">
              <a:defRPr>
                <a:solidFill>
                  <a:schemeClr val="tx1"/>
                </a:solidFill>
                <a:latin typeface="Arial" pitchFamily="34" charset="0"/>
              </a:defRPr>
            </a:lvl4pPr>
            <a:lvl5pPr marL="2057400" indent="-228600" defTabSz="1017588">
              <a:defRPr>
                <a:solidFill>
                  <a:schemeClr val="tx1"/>
                </a:solidFill>
                <a:latin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dirty="0" smtClean="0">
                <a:solidFill>
                  <a:srgbClr val="C00000"/>
                </a:solidFill>
              </a:rPr>
              <a:t>Beaufort,</a:t>
            </a:r>
          </a:p>
          <a:p>
            <a:pPr fontAlgn="base">
              <a:spcBef>
                <a:spcPct val="0"/>
              </a:spcBef>
              <a:spcAft>
                <a:spcPct val="0"/>
              </a:spcAft>
            </a:pPr>
            <a:r>
              <a:rPr lang="en-US" altLang="en-US" dirty="0" smtClean="0">
                <a:solidFill>
                  <a:srgbClr val="C00000"/>
                </a:solidFill>
              </a:rPr>
              <a:t>NC</a:t>
            </a:r>
          </a:p>
        </p:txBody>
      </p:sp>
      <p:sp>
        <p:nvSpPr>
          <p:cNvPr id="38938" name="TextBox 7172"/>
          <p:cNvSpPr txBox="1">
            <a:spLocks noChangeArrowheads="1"/>
          </p:cNvSpPr>
          <p:nvPr/>
        </p:nvSpPr>
        <p:spPr bwMode="auto">
          <a:xfrm>
            <a:off x="6588128" y="3860434"/>
            <a:ext cx="1236020" cy="36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33" tIns="45667" rIns="91333" bIns="45667">
            <a:spAutoFit/>
          </a:bodyPr>
          <a:lstStyle>
            <a:lvl1pPr defTabSz="1017588">
              <a:defRPr>
                <a:solidFill>
                  <a:schemeClr val="tx1"/>
                </a:solidFill>
                <a:latin typeface="Arial" pitchFamily="34" charset="0"/>
              </a:defRPr>
            </a:lvl1pPr>
            <a:lvl2pPr marL="742950" indent="-285750" defTabSz="1017588">
              <a:defRPr>
                <a:solidFill>
                  <a:schemeClr val="tx1"/>
                </a:solidFill>
                <a:latin typeface="Arial" pitchFamily="34" charset="0"/>
              </a:defRPr>
            </a:lvl2pPr>
            <a:lvl3pPr marL="1143000" indent="-228600" defTabSz="1017588">
              <a:defRPr>
                <a:solidFill>
                  <a:schemeClr val="tx1"/>
                </a:solidFill>
                <a:latin typeface="Arial" pitchFamily="34" charset="0"/>
              </a:defRPr>
            </a:lvl3pPr>
            <a:lvl4pPr marL="1600200" indent="-228600" defTabSz="1017588">
              <a:defRPr>
                <a:solidFill>
                  <a:schemeClr val="tx1"/>
                </a:solidFill>
                <a:latin typeface="Arial" pitchFamily="34" charset="0"/>
              </a:defRPr>
            </a:lvl4pPr>
            <a:lvl5pPr marL="2057400" indent="-228600" defTabSz="1017588">
              <a:defRPr>
                <a:solidFill>
                  <a:schemeClr val="tx1"/>
                </a:solidFill>
                <a:latin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en-US" altLang="en-US" b="1" dirty="0" smtClean="0">
                <a:solidFill>
                  <a:srgbClr val="C00000"/>
                </a:solidFill>
              </a:rPr>
              <a:t>Miami</a:t>
            </a:r>
            <a:r>
              <a:rPr lang="en-US" altLang="en-US" dirty="0" smtClean="0">
                <a:solidFill>
                  <a:srgbClr val="C00000"/>
                </a:solidFill>
              </a:rPr>
              <a:t>, FL</a:t>
            </a:r>
          </a:p>
        </p:txBody>
      </p:sp>
      <p:sp>
        <p:nvSpPr>
          <p:cNvPr id="38939" name="TextBox 7173"/>
          <p:cNvSpPr txBox="1">
            <a:spLocks noChangeArrowheads="1"/>
          </p:cNvSpPr>
          <p:nvPr/>
        </p:nvSpPr>
        <p:spPr bwMode="auto">
          <a:xfrm>
            <a:off x="4911871" y="3583088"/>
            <a:ext cx="1228148" cy="83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3" tIns="45667" rIns="91333" bIns="45667">
            <a:spAutoFit/>
          </a:bodyPr>
          <a:lstStyle>
            <a:lvl1pPr defTabSz="1017588">
              <a:defRPr>
                <a:solidFill>
                  <a:schemeClr val="tx1"/>
                </a:solidFill>
                <a:latin typeface="Arial" pitchFamily="34" charset="0"/>
              </a:defRPr>
            </a:lvl1pPr>
            <a:lvl2pPr marL="742950" indent="-285750" defTabSz="1017588">
              <a:defRPr>
                <a:solidFill>
                  <a:schemeClr val="tx1"/>
                </a:solidFill>
                <a:latin typeface="Arial" pitchFamily="34" charset="0"/>
              </a:defRPr>
            </a:lvl2pPr>
            <a:lvl3pPr marL="1143000" indent="-228600" defTabSz="1017588">
              <a:defRPr>
                <a:solidFill>
                  <a:schemeClr val="tx1"/>
                </a:solidFill>
                <a:latin typeface="Arial" pitchFamily="34" charset="0"/>
              </a:defRPr>
            </a:lvl3pPr>
            <a:lvl4pPr marL="1600200" indent="-228600" defTabSz="1017588">
              <a:defRPr>
                <a:solidFill>
                  <a:schemeClr val="tx1"/>
                </a:solidFill>
                <a:latin typeface="Arial" pitchFamily="34" charset="0"/>
              </a:defRPr>
            </a:lvl4pPr>
            <a:lvl5pPr marL="2057400" indent="-228600" defTabSz="1017588">
              <a:defRPr>
                <a:solidFill>
                  <a:schemeClr val="tx1"/>
                </a:solidFill>
                <a:latin typeface="Arial" pitchFamily="34" charset="0"/>
              </a:defRPr>
            </a:lvl5pPr>
            <a:lvl6pPr marL="2514600" indent="-228600" defTabSz="1017588" eaLnBrk="0" fontAlgn="base" hangingPunct="0">
              <a:spcBef>
                <a:spcPct val="0"/>
              </a:spcBef>
              <a:spcAft>
                <a:spcPct val="0"/>
              </a:spcAft>
              <a:defRPr>
                <a:solidFill>
                  <a:schemeClr val="tx1"/>
                </a:solidFill>
                <a:latin typeface="Arial" pitchFamily="34" charset="0"/>
              </a:defRPr>
            </a:lvl6pPr>
            <a:lvl7pPr marL="2971800" indent="-228600" defTabSz="1017588" eaLnBrk="0" fontAlgn="base" hangingPunct="0">
              <a:spcBef>
                <a:spcPct val="0"/>
              </a:spcBef>
              <a:spcAft>
                <a:spcPct val="0"/>
              </a:spcAft>
              <a:defRPr>
                <a:solidFill>
                  <a:schemeClr val="tx1"/>
                </a:solidFill>
                <a:latin typeface="Arial" pitchFamily="34" charset="0"/>
              </a:defRPr>
            </a:lvl7pPr>
            <a:lvl8pPr marL="3429000" indent="-228600" defTabSz="1017588" eaLnBrk="0" fontAlgn="base" hangingPunct="0">
              <a:spcBef>
                <a:spcPct val="0"/>
              </a:spcBef>
              <a:spcAft>
                <a:spcPct val="0"/>
              </a:spcAft>
              <a:defRPr>
                <a:solidFill>
                  <a:schemeClr val="tx1"/>
                </a:solidFill>
                <a:latin typeface="Arial" pitchFamily="34" charset="0"/>
              </a:defRPr>
            </a:lvl8pPr>
            <a:lvl9pPr marL="3886200" indent="-228600" defTabSz="1017588" eaLnBrk="0" fontAlgn="base" hangingPunct="0">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US" altLang="en-US" sz="900" dirty="0">
                <a:solidFill>
                  <a:srgbClr val="0070C0"/>
                </a:solidFill>
              </a:rPr>
              <a:t> </a:t>
            </a:r>
            <a:r>
              <a:rPr lang="en-US" altLang="en-US" sz="1600" b="1" dirty="0" smtClean="0">
                <a:solidFill>
                  <a:srgbClr val="0070C0"/>
                </a:solidFill>
              </a:rPr>
              <a:t>SERO</a:t>
            </a:r>
            <a:r>
              <a:rPr lang="en-US" altLang="en-US" sz="1600" dirty="0" smtClean="0">
                <a:solidFill>
                  <a:srgbClr val="0070C0"/>
                </a:solidFill>
              </a:rPr>
              <a:t>, </a:t>
            </a:r>
          </a:p>
          <a:p>
            <a:pPr algn="ctr" fontAlgn="base">
              <a:spcBef>
                <a:spcPct val="0"/>
              </a:spcBef>
              <a:spcAft>
                <a:spcPct val="0"/>
              </a:spcAft>
            </a:pPr>
            <a:r>
              <a:rPr lang="en-US" altLang="en-US" sz="1600" dirty="0" smtClean="0">
                <a:solidFill>
                  <a:srgbClr val="0070C0"/>
                </a:solidFill>
              </a:rPr>
              <a:t>St. </a:t>
            </a:r>
          </a:p>
          <a:p>
            <a:pPr algn="ctr" fontAlgn="base">
              <a:spcBef>
                <a:spcPct val="0"/>
              </a:spcBef>
              <a:spcAft>
                <a:spcPct val="0"/>
              </a:spcAft>
            </a:pPr>
            <a:r>
              <a:rPr lang="en-US" altLang="en-US" sz="1600" dirty="0" smtClean="0">
                <a:solidFill>
                  <a:srgbClr val="0070C0"/>
                </a:solidFill>
              </a:rPr>
              <a:t>Petersburg</a:t>
            </a:r>
          </a:p>
        </p:txBody>
      </p:sp>
      <p:pic>
        <p:nvPicPr>
          <p:cNvPr id="389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012" y="3048008"/>
            <a:ext cx="723034" cy="32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0911" y="4263313"/>
            <a:ext cx="620568" cy="38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7481" y="5342620"/>
            <a:ext cx="13223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68702" y="186400"/>
            <a:ext cx="6287654" cy="646331"/>
          </a:xfrm>
          <a:prstGeom prst="rect">
            <a:avLst/>
          </a:prstGeom>
        </p:spPr>
        <p:txBody>
          <a:bodyPr wrap="square">
            <a:spAutoFit/>
          </a:bodyPr>
          <a:lstStyle/>
          <a:p>
            <a:pPr defTabSz="913865"/>
            <a:r>
              <a:rPr lang="en-US" sz="3600" b="1" dirty="0">
                <a:solidFill>
                  <a:srgbClr val="008998"/>
                </a:solidFill>
              </a:rPr>
              <a:t>SEFSC Organization Structure</a:t>
            </a:r>
            <a:endParaRPr lang="en-US" dirty="0">
              <a:solidFill>
                <a:prstClr val="black"/>
              </a:solidFill>
            </a:endParaRPr>
          </a:p>
        </p:txBody>
      </p:sp>
    </p:spTree>
    <p:extLst>
      <p:ext uri="{BB962C8B-B14F-4D97-AF65-F5344CB8AC3E}">
        <p14:creationId xmlns:p14="http://schemas.microsoft.com/office/powerpoint/2010/main" val="4076537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ea typeface="Calibri"/>
              </a:rPr>
              <a:t>Strategic Goals from NOAA’s </a:t>
            </a:r>
            <a:br>
              <a:rPr lang="en-US" dirty="0" smtClean="0">
                <a:latin typeface="Times New Roman"/>
                <a:ea typeface="Calibri"/>
              </a:rPr>
            </a:br>
            <a:r>
              <a:rPr lang="en-US" dirty="0" smtClean="0">
                <a:latin typeface="Times New Roman"/>
                <a:ea typeface="Calibri"/>
              </a:rPr>
              <a:t>Next Generation Strategic Plan</a:t>
            </a:r>
            <a:endParaRPr lang="en-US" dirty="0"/>
          </a:p>
        </p:txBody>
      </p:sp>
      <p:sp>
        <p:nvSpPr>
          <p:cNvPr id="4" name="Slide Number Placeholder 3"/>
          <p:cNvSpPr>
            <a:spLocks noGrp="1"/>
          </p:cNvSpPr>
          <p:nvPr>
            <p:ph type="sldNum" sz="quarter" idx="10"/>
          </p:nvPr>
        </p:nvSpPr>
        <p:spPr/>
        <p:txBody>
          <a:bodyPr/>
          <a:lstStyle/>
          <a:p>
            <a:r>
              <a:rPr lang="en-US" altLang="en-US" dirty="0" smtClean="0"/>
              <a:t>U.S. Department of Commerce | National Oceanic and Atmospheric Administration | NOAA Fisheries | Page </a:t>
            </a:r>
            <a:fld id="{10CDEE29-F093-48C8-AA8E-6100787785CA}" type="slidenum">
              <a:rPr lang="en-US" altLang="en-US" smtClean="0"/>
              <a:pPr/>
              <a:t>4</a:t>
            </a:fld>
            <a:endParaRPr lang="en-US" altLang="en-US" dirty="0"/>
          </a:p>
        </p:txBody>
      </p:sp>
      <p:sp>
        <p:nvSpPr>
          <p:cNvPr id="3" name="Content Placeholder 2"/>
          <p:cNvSpPr>
            <a:spLocks noGrp="1"/>
          </p:cNvSpPr>
          <p:nvPr>
            <p:ph idx="1"/>
          </p:nvPr>
        </p:nvSpPr>
        <p:spPr>
          <a:xfrm>
            <a:off x="457200" y="1981200"/>
            <a:ext cx="8229600" cy="4525963"/>
          </a:xfrm>
        </p:spPr>
        <p:txBody>
          <a:bodyPr/>
          <a:lstStyle/>
          <a:p>
            <a:r>
              <a:rPr lang="en-US" dirty="0"/>
              <a:t>Healthy </a:t>
            </a:r>
            <a:r>
              <a:rPr lang="en-US" dirty="0" smtClean="0"/>
              <a:t>Oceans</a:t>
            </a:r>
          </a:p>
          <a:p>
            <a:r>
              <a:rPr lang="en-US" dirty="0" smtClean="0"/>
              <a:t>Marine </a:t>
            </a:r>
            <a:r>
              <a:rPr lang="en-US" dirty="0"/>
              <a:t>fisheries, habitats, and </a:t>
            </a:r>
            <a:r>
              <a:rPr lang="en-US" dirty="0" smtClean="0"/>
              <a:t>biodiversity</a:t>
            </a:r>
          </a:p>
          <a:p>
            <a:r>
              <a:rPr lang="en-US" dirty="0" smtClean="0"/>
              <a:t>Sustained </a:t>
            </a:r>
            <a:r>
              <a:rPr lang="en-US" dirty="0"/>
              <a:t>within healthy and productive </a:t>
            </a:r>
            <a:r>
              <a:rPr lang="en-US" dirty="0" smtClean="0"/>
              <a:t>ecosystems</a:t>
            </a:r>
          </a:p>
        </p:txBody>
      </p:sp>
    </p:spTree>
    <p:extLst>
      <p:ext uri="{BB962C8B-B14F-4D97-AF65-F5344CB8AC3E}">
        <p14:creationId xmlns:p14="http://schemas.microsoft.com/office/powerpoint/2010/main" val="3104909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SEFSC Research </a:t>
            </a:r>
            <a:r>
              <a:rPr lang="en-US" dirty="0" smtClean="0">
                <a:solidFill>
                  <a:schemeClr val="tx2">
                    <a:lumMod val="60000"/>
                    <a:lumOff val="40000"/>
                  </a:schemeClr>
                </a:solidFill>
              </a:rPr>
              <a:t>Themes</a:t>
            </a:r>
            <a:r>
              <a:rPr lang="en-US" dirty="0" smtClean="0"/>
              <a:t> and Objectives</a:t>
            </a:r>
            <a:endParaRPr lang="en-US" dirty="0"/>
          </a:p>
        </p:txBody>
      </p:sp>
      <p:sp>
        <p:nvSpPr>
          <p:cNvPr id="5" name="Content Placeholder 4"/>
          <p:cNvSpPr>
            <a:spLocks noGrp="1"/>
          </p:cNvSpPr>
          <p:nvPr>
            <p:ph idx="1"/>
          </p:nvPr>
        </p:nvSpPr>
        <p:spPr>
          <a:xfrm>
            <a:off x="457200" y="1447800"/>
            <a:ext cx="8229600" cy="4525963"/>
          </a:xfrm>
        </p:spPr>
        <p:txBody>
          <a:bodyPr/>
          <a:lstStyle/>
          <a:p>
            <a:pPr marL="0" marR="0">
              <a:lnSpc>
                <a:spcPct val="107000"/>
              </a:lnSpc>
              <a:spcBef>
                <a:spcPts val="0"/>
              </a:spcBef>
              <a:spcAft>
                <a:spcPts val="800"/>
              </a:spcAft>
            </a:pPr>
            <a:r>
              <a:rPr lang="en-US" b="1" dirty="0" smtClean="0">
                <a:solidFill>
                  <a:schemeClr val="tx2">
                    <a:lumMod val="60000"/>
                    <a:lumOff val="40000"/>
                  </a:schemeClr>
                </a:solidFill>
                <a:latin typeface="Arial" panose="020B0604020202020204" pitchFamily="34" charset="0"/>
                <a:ea typeface="Calibri"/>
                <a:cs typeface="Arial" panose="020B0604020202020204" pitchFamily="34" charset="0"/>
              </a:rPr>
              <a:t>Ecosystem-based Management </a:t>
            </a:r>
            <a:r>
              <a:rPr lang="en-US" dirty="0" smtClean="0">
                <a:latin typeface="Arial" panose="020B0604020202020204" pitchFamily="34" charset="0"/>
                <a:ea typeface="Calibri"/>
                <a:cs typeface="Arial" panose="020B0604020202020204" pitchFamily="34" charset="0"/>
              </a:rPr>
              <a:t> 	</a:t>
            </a:r>
          </a:p>
          <a:p>
            <a:pPr marL="0" marR="0" indent="0">
              <a:lnSpc>
                <a:spcPct val="107000"/>
              </a:lnSpc>
              <a:spcBef>
                <a:spcPts val="0"/>
              </a:spcBef>
              <a:spcAft>
                <a:spcPts val="800"/>
              </a:spcAft>
              <a:buNone/>
            </a:pPr>
            <a:r>
              <a:rPr lang="en-US" sz="2400" dirty="0">
                <a:solidFill>
                  <a:srgbClr val="00467F"/>
                </a:solidFill>
                <a:latin typeface="Arial" panose="020B0604020202020204" pitchFamily="34" charset="0"/>
                <a:cs typeface="Arial" panose="020B0604020202020204" pitchFamily="34" charset="0"/>
              </a:rPr>
              <a:t>	</a:t>
            </a:r>
            <a:r>
              <a:rPr lang="en-US" sz="2400" dirty="0" smtClean="0">
                <a:solidFill>
                  <a:srgbClr val="00467F"/>
                </a:solidFill>
              </a:rPr>
              <a:t>Improve </a:t>
            </a:r>
            <a:r>
              <a:rPr lang="en-US" sz="2400" dirty="0">
                <a:solidFill>
                  <a:srgbClr val="00467F"/>
                </a:solidFill>
              </a:rPr>
              <a:t>understanding of ecosystems to </a:t>
            </a:r>
            <a:r>
              <a:rPr lang="en-US" sz="2400" dirty="0" smtClean="0">
                <a:solidFill>
                  <a:srgbClr val="00467F"/>
                </a:solidFill>
              </a:rPr>
              <a:t>support </a:t>
            </a:r>
            <a:r>
              <a:rPr lang="en-US" sz="2400" dirty="0">
                <a:solidFill>
                  <a:srgbClr val="00467F"/>
                </a:solidFill>
              </a:rPr>
              <a:t>resource </a:t>
            </a:r>
            <a:r>
              <a:rPr lang="en-US" sz="2400" dirty="0" smtClean="0">
                <a:solidFill>
                  <a:srgbClr val="00467F"/>
                </a:solidFill>
              </a:rPr>
              <a:t>	management decisions</a:t>
            </a:r>
            <a:endParaRPr lang="en-US" dirty="0" smtClean="0">
              <a:latin typeface="Arial" panose="020B0604020202020204" pitchFamily="34" charset="0"/>
              <a:ea typeface="Calibri"/>
              <a:cs typeface="Arial" panose="020B0604020202020204" pitchFamily="34" charset="0"/>
            </a:endParaRPr>
          </a:p>
          <a:p>
            <a:pPr marL="0" marR="0">
              <a:lnSpc>
                <a:spcPct val="107000"/>
              </a:lnSpc>
              <a:spcBef>
                <a:spcPts val="0"/>
              </a:spcBef>
              <a:spcAft>
                <a:spcPts val="800"/>
              </a:spcAft>
            </a:pPr>
            <a:r>
              <a:rPr lang="en-US" b="1" dirty="0" smtClean="0">
                <a:solidFill>
                  <a:schemeClr val="tx2">
                    <a:lumMod val="60000"/>
                    <a:lumOff val="40000"/>
                  </a:schemeClr>
                </a:solidFill>
                <a:latin typeface="Arial" panose="020B0604020202020204" pitchFamily="34" charset="0"/>
                <a:ea typeface="Calibri"/>
                <a:cs typeface="Arial" panose="020B0604020202020204" pitchFamily="34" charset="0"/>
              </a:rPr>
              <a:t>Resource Protection </a:t>
            </a:r>
            <a:r>
              <a:rPr lang="en-US" b="1" dirty="0">
                <a:solidFill>
                  <a:schemeClr val="tx2">
                    <a:lumMod val="60000"/>
                    <a:lumOff val="40000"/>
                  </a:schemeClr>
                </a:solidFill>
                <a:latin typeface="Arial" panose="020B0604020202020204" pitchFamily="34" charset="0"/>
                <a:ea typeface="Calibri"/>
                <a:cs typeface="Arial" panose="020B0604020202020204" pitchFamily="34" charset="0"/>
              </a:rPr>
              <a:t>&amp; Restoration </a:t>
            </a:r>
            <a:r>
              <a:rPr lang="en-US" sz="2400" dirty="0" smtClean="0">
                <a:solidFill>
                  <a:srgbClr val="00467F"/>
                </a:solidFill>
              </a:rPr>
              <a:t>	Recover coastal and marine protected species</a:t>
            </a:r>
            <a:endParaRPr lang="en-US" sz="2400" dirty="0" smtClean="0">
              <a:latin typeface="Arial" panose="020B0604020202020204" pitchFamily="34" charset="0"/>
              <a:ea typeface="Calibri"/>
              <a:cs typeface="Arial" panose="020B0604020202020204" pitchFamily="34" charset="0"/>
            </a:endParaRPr>
          </a:p>
          <a:p>
            <a:pPr marL="0" marR="0">
              <a:lnSpc>
                <a:spcPct val="107000"/>
              </a:lnSpc>
              <a:spcBef>
                <a:spcPts val="0"/>
              </a:spcBef>
              <a:spcAft>
                <a:spcPts val="800"/>
              </a:spcAft>
            </a:pPr>
            <a:r>
              <a:rPr lang="en-US" b="1" dirty="0" smtClean="0">
                <a:solidFill>
                  <a:schemeClr val="tx2">
                    <a:lumMod val="60000"/>
                    <a:lumOff val="40000"/>
                  </a:schemeClr>
                </a:solidFill>
                <a:latin typeface="Arial" panose="020B0604020202020204" pitchFamily="34" charset="0"/>
                <a:ea typeface="Calibri"/>
                <a:cs typeface="Arial" panose="020B0604020202020204" pitchFamily="34" charset="0"/>
              </a:rPr>
              <a:t>Climate </a:t>
            </a:r>
            <a:r>
              <a:rPr lang="en-US" b="1" dirty="0">
                <a:solidFill>
                  <a:schemeClr val="tx2">
                    <a:lumMod val="60000"/>
                    <a:lumOff val="40000"/>
                  </a:schemeClr>
                </a:solidFill>
                <a:latin typeface="Arial" panose="020B0604020202020204" pitchFamily="34" charset="0"/>
                <a:ea typeface="Calibri"/>
                <a:cs typeface="Arial" panose="020B0604020202020204" pitchFamily="34" charset="0"/>
              </a:rPr>
              <a:t>Research &amp; </a:t>
            </a:r>
            <a:r>
              <a:rPr lang="en-US" b="1" dirty="0" smtClean="0">
                <a:solidFill>
                  <a:schemeClr val="tx2">
                    <a:lumMod val="60000"/>
                    <a:lumOff val="40000"/>
                  </a:schemeClr>
                </a:solidFill>
                <a:latin typeface="Arial" panose="020B0604020202020204" pitchFamily="34" charset="0"/>
                <a:ea typeface="Calibri"/>
                <a:cs typeface="Arial" panose="020B0604020202020204" pitchFamily="34" charset="0"/>
              </a:rPr>
              <a:t>Impacts</a:t>
            </a:r>
            <a:endParaRPr lang="en-US" b="1" dirty="0">
              <a:solidFill>
                <a:schemeClr val="tx2">
                  <a:lumMod val="60000"/>
                  <a:lumOff val="40000"/>
                </a:schemeClr>
              </a:solidFill>
              <a:latin typeface="Arial" panose="020B0604020202020204" pitchFamily="34" charset="0"/>
              <a:ea typeface="Calibri"/>
              <a:cs typeface="Arial" panose="020B0604020202020204" pitchFamily="34" charset="0"/>
            </a:endParaRPr>
          </a:p>
          <a:p>
            <a:pPr marL="114300" lvl="1" indent="0">
              <a:lnSpc>
                <a:spcPct val="107000"/>
              </a:lnSpc>
              <a:spcBef>
                <a:spcPts val="0"/>
              </a:spcBef>
              <a:spcAft>
                <a:spcPts val="800"/>
              </a:spcAft>
              <a:buNone/>
            </a:pPr>
            <a:r>
              <a:rPr lang="en-US" sz="2400" b="1" dirty="0">
                <a:solidFill>
                  <a:schemeClr val="tx2">
                    <a:lumMod val="60000"/>
                    <a:lumOff val="40000"/>
                  </a:schemeClr>
                </a:solidFill>
                <a:latin typeface="Arial" panose="020B0604020202020204" pitchFamily="34" charset="0"/>
                <a:cs typeface="Arial" panose="020B0604020202020204" pitchFamily="34" charset="0"/>
              </a:rPr>
              <a:t>	</a:t>
            </a:r>
            <a:r>
              <a:rPr lang="en-US" sz="2400" dirty="0" smtClean="0">
                <a:solidFill>
                  <a:srgbClr val="00467F"/>
                </a:solidFill>
              </a:rPr>
              <a:t>Ensure </a:t>
            </a:r>
            <a:r>
              <a:rPr lang="en-US" sz="2400" dirty="0">
                <a:solidFill>
                  <a:srgbClr val="00467F"/>
                </a:solidFill>
              </a:rPr>
              <a:t>healthy habitats that sustain resilient and thriving marine </a:t>
            </a:r>
            <a:r>
              <a:rPr lang="en-US" sz="2400" dirty="0" smtClean="0">
                <a:solidFill>
                  <a:srgbClr val="00467F"/>
                </a:solidFill>
              </a:rPr>
              <a:t>	resources </a:t>
            </a:r>
            <a:r>
              <a:rPr lang="en-US" sz="2400" dirty="0">
                <a:solidFill>
                  <a:srgbClr val="00467F"/>
                </a:solidFill>
              </a:rPr>
              <a:t>and communities</a:t>
            </a:r>
            <a:endParaRPr lang="en-US" sz="2400" dirty="0"/>
          </a:p>
        </p:txBody>
      </p:sp>
    </p:spTree>
    <p:extLst>
      <p:ext uri="{BB962C8B-B14F-4D97-AF65-F5344CB8AC3E}">
        <p14:creationId xmlns:p14="http://schemas.microsoft.com/office/powerpoint/2010/main" val="4236293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6921382-814F-4E8F-B32D-5FB7E71F343C}" type="slidenum">
              <a:rPr lang="en-US" smtClean="0"/>
              <a:pPr>
                <a:defRPr/>
              </a:pPr>
              <a:t>6</a:t>
            </a:fld>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152" y="838200"/>
            <a:ext cx="653070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28805" y="-10053"/>
            <a:ext cx="5572359" cy="830997"/>
          </a:xfrm>
          <a:prstGeom prst="rect">
            <a:avLst/>
          </a:prstGeom>
          <a:noFill/>
        </p:spPr>
        <p:txBody>
          <a:bodyPr wrap="none" lIns="91387" tIns="45693" rIns="91387" bIns="45693" rtlCol="0">
            <a:spAutoFit/>
          </a:bodyPr>
          <a:lstStyle/>
          <a:p>
            <a:pPr defTabSz="913865"/>
            <a:r>
              <a:rPr lang="en-US" sz="4800" b="1" dirty="0">
                <a:solidFill>
                  <a:prstClr val="black"/>
                </a:solidFill>
              </a:rPr>
              <a:t>It is not just about fish</a:t>
            </a:r>
          </a:p>
        </p:txBody>
      </p:sp>
      <p:sp>
        <p:nvSpPr>
          <p:cNvPr id="5" name="TextBox 4"/>
          <p:cNvSpPr txBox="1"/>
          <p:nvPr/>
        </p:nvSpPr>
        <p:spPr>
          <a:xfrm>
            <a:off x="3962400" y="5896569"/>
            <a:ext cx="2403115" cy="261556"/>
          </a:xfrm>
          <a:prstGeom prst="rect">
            <a:avLst/>
          </a:prstGeom>
          <a:noFill/>
        </p:spPr>
        <p:txBody>
          <a:bodyPr wrap="none" lIns="91387" tIns="45693" rIns="91387" bIns="45693" rtlCol="0">
            <a:spAutoFit/>
          </a:bodyPr>
          <a:lstStyle/>
          <a:p>
            <a:pPr defTabSz="913865"/>
            <a:r>
              <a:rPr lang="en-US" sz="1100" dirty="0">
                <a:solidFill>
                  <a:srgbClr val="FFFF00"/>
                </a:solidFill>
              </a:rPr>
              <a:t>Photo: J.A.  Bohnsack 1983 </a:t>
            </a:r>
            <a:r>
              <a:rPr lang="en-US" sz="1100" dirty="0" err="1">
                <a:solidFill>
                  <a:srgbClr val="FFFF00"/>
                </a:solidFill>
              </a:rPr>
              <a:t>Looe</a:t>
            </a:r>
            <a:r>
              <a:rPr lang="en-US" sz="1100" dirty="0">
                <a:solidFill>
                  <a:srgbClr val="FFFF00"/>
                </a:solidFill>
              </a:rPr>
              <a:t> Key Reef</a:t>
            </a:r>
          </a:p>
        </p:txBody>
      </p:sp>
      <p:sp>
        <p:nvSpPr>
          <p:cNvPr id="6" name="TextBox 5"/>
          <p:cNvSpPr txBox="1"/>
          <p:nvPr/>
        </p:nvSpPr>
        <p:spPr>
          <a:xfrm>
            <a:off x="118509" y="680978"/>
            <a:ext cx="2608406" cy="2862322"/>
          </a:xfrm>
          <a:prstGeom prst="rect">
            <a:avLst/>
          </a:prstGeom>
          <a:noFill/>
        </p:spPr>
        <p:txBody>
          <a:bodyPr wrap="none" rtlCol="0">
            <a:spAutoFit/>
          </a:bodyPr>
          <a:lstStyle/>
          <a:p>
            <a:pPr lvl="0"/>
            <a:r>
              <a:rPr lang="en-US" b="1" dirty="0">
                <a:solidFill>
                  <a:srgbClr val="0070C0"/>
                </a:solidFill>
              </a:rPr>
              <a:t>Ecosystem Services</a:t>
            </a:r>
          </a:p>
          <a:p>
            <a:pPr lvl="0"/>
            <a:r>
              <a:rPr lang="en-US" dirty="0">
                <a:solidFill>
                  <a:prstClr val="black"/>
                </a:solidFill>
              </a:rPr>
              <a:t>Commercial Fishing</a:t>
            </a:r>
          </a:p>
          <a:p>
            <a:pPr lvl="0"/>
            <a:r>
              <a:rPr lang="en-US" dirty="0">
                <a:solidFill>
                  <a:prstClr val="black"/>
                </a:solidFill>
              </a:rPr>
              <a:t>Recreation</a:t>
            </a:r>
          </a:p>
          <a:p>
            <a:pPr lvl="0"/>
            <a:r>
              <a:rPr lang="en-US" dirty="0">
                <a:solidFill>
                  <a:prstClr val="black"/>
                </a:solidFill>
              </a:rPr>
              <a:t>Fishing, Diving, &amp; Snorkeling</a:t>
            </a:r>
          </a:p>
          <a:p>
            <a:pPr lvl="0"/>
            <a:r>
              <a:rPr lang="en-US" dirty="0">
                <a:solidFill>
                  <a:prstClr val="black"/>
                </a:solidFill>
              </a:rPr>
              <a:t>Tourism</a:t>
            </a:r>
          </a:p>
          <a:p>
            <a:pPr lvl="0"/>
            <a:r>
              <a:rPr lang="en-US" dirty="0">
                <a:solidFill>
                  <a:prstClr val="black"/>
                </a:solidFill>
              </a:rPr>
              <a:t>Coastal Protection</a:t>
            </a:r>
          </a:p>
          <a:p>
            <a:pPr lvl="0"/>
            <a:r>
              <a:rPr lang="en-US" dirty="0">
                <a:solidFill>
                  <a:prstClr val="black"/>
                </a:solidFill>
              </a:rPr>
              <a:t>Wilderness</a:t>
            </a:r>
          </a:p>
          <a:p>
            <a:pPr lvl="0"/>
            <a:r>
              <a:rPr lang="en-US" dirty="0">
                <a:solidFill>
                  <a:prstClr val="black"/>
                </a:solidFill>
              </a:rPr>
              <a:t>Habitat &amp; Biodiversity</a:t>
            </a:r>
          </a:p>
          <a:p>
            <a:pPr lvl="0"/>
            <a:r>
              <a:rPr lang="en-US" dirty="0">
                <a:solidFill>
                  <a:prstClr val="black"/>
                </a:solidFill>
              </a:rPr>
              <a:t>Research &amp; </a:t>
            </a:r>
            <a:r>
              <a:rPr lang="en-US" dirty="0" smtClean="0">
                <a:solidFill>
                  <a:prstClr val="black"/>
                </a:solidFill>
              </a:rPr>
              <a:t>Education</a:t>
            </a:r>
          </a:p>
          <a:p>
            <a:pPr lvl="0"/>
            <a:r>
              <a:rPr lang="en-US" dirty="0" smtClean="0">
                <a:solidFill>
                  <a:prstClr val="black"/>
                </a:solidFill>
              </a:rPr>
              <a:t>Marine Industries</a:t>
            </a:r>
            <a:endParaRPr lang="en-US" dirty="0">
              <a:solidFill>
                <a:prstClr val="black"/>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05200"/>
            <a:ext cx="2209799" cy="287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086255" y="5334000"/>
            <a:ext cx="2133600" cy="769441"/>
          </a:xfrm>
          <a:prstGeom prst="rect">
            <a:avLst/>
          </a:prstGeom>
          <a:solidFill>
            <a:schemeClr val="bg1"/>
          </a:solidFill>
        </p:spPr>
        <p:txBody>
          <a:bodyPr wrap="square" rtlCol="0">
            <a:spAutoFit/>
          </a:bodyPr>
          <a:lstStyle/>
          <a:p>
            <a:pPr fontAlgn="base">
              <a:spcBef>
                <a:spcPct val="0"/>
              </a:spcBef>
              <a:spcAft>
                <a:spcPct val="0"/>
              </a:spcAft>
            </a:pPr>
            <a:r>
              <a:rPr lang="en-US" altLang="en-US" sz="1100" dirty="0">
                <a:solidFill>
                  <a:srgbClr val="000000"/>
                </a:solidFill>
                <a:latin typeface="Arial" charset="0"/>
              </a:rPr>
              <a:t>Johns, G.M, V.R. </a:t>
            </a:r>
            <a:r>
              <a:rPr lang="en-US" altLang="en-US" sz="1100" dirty="0" err="1">
                <a:solidFill>
                  <a:srgbClr val="000000"/>
                </a:solidFill>
                <a:latin typeface="Arial" charset="0"/>
              </a:rPr>
              <a:t>Leeworthy</a:t>
            </a:r>
            <a:r>
              <a:rPr lang="en-US" altLang="en-US" sz="1100" dirty="0">
                <a:solidFill>
                  <a:srgbClr val="000000"/>
                </a:solidFill>
                <a:latin typeface="Arial" charset="0"/>
              </a:rPr>
              <a:t>, F.W. Bell, M.A. Bonn.  2001.  Socioeconomic Study of Reefs in </a:t>
            </a:r>
            <a:r>
              <a:rPr lang="en-US" altLang="en-US" sz="1100" dirty="0" err="1">
                <a:solidFill>
                  <a:srgbClr val="000000"/>
                </a:solidFill>
                <a:latin typeface="Arial" charset="0"/>
              </a:rPr>
              <a:t>Southesast</a:t>
            </a:r>
            <a:r>
              <a:rPr lang="en-US" altLang="en-US" sz="1100" dirty="0">
                <a:solidFill>
                  <a:srgbClr val="000000"/>
                </a:solidFill>
                <a:latin typeface="Arial" charset="0"/>
              </a:rPr>
              <a:t> Florida.</a:t>
            </a:r>
          </a:p>
        </p:txBody>
      </p:sp>
    </p:spTree>
    <p:extLst>
      <p:ext uri="{BB962C8B-B14F-4D97-AF65-F5344CB8AC3E}">
        <p14:creationId xmlns:p14="http://schemas.microsoft.com/office/powerpoint/2010/main" val="3571172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6921382-814F-4E8F-B32D-5FB7E71F343C}" type="slidenum">
              <a:rPr lang="en-US" smtClean="0"/>
              <a:pPr>
                <a:defRPr/>
              </a:pPr>
              <a:t>7</a:t>
            </a:fld>
            <a:endParaRPr lang="en-US"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998" b="14243"/>
          <a:stretch/>
        </p:blipFill>
        <p:spPr bwMode="auto">
          <a:xfrm>
            <a:off x="557427" y="1909531"/>
            <a:ext cx="7388991" cy="408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12526" y="152400"/>
            <a:ext cx="7086600" cy="646276"/>
          </a:xfrm>
          <a:prstGeom prst="rect">
            <a:avLst/>
          </a:prstGeom>
          <a:noFill/>
        </p:spPr>
        <p:txBody>
          <a:bodyPr wrap="square" lIns="91387" tIns="45693" rIns="91387" bIns="45693" rtlCol="0">
            <a:spAutoFit/>
          </a:bodyPr>
          <a:lstStyle/>
          <a:p>
            <a:pPr defTabSz="913865"/>
            <a:r>
              <a:rPr lang="en-US" sz="3600" b="1" dirty="0">
                <a:solidFill>
                  <a:prstClr val="black"/>
                </a:solidFill>
              </a:rPr>
              <a:t>Challenge: </a:t>
            </a:r>
            <a:r>
              <a:rPr lang="en-US" sz="3600" b="1" dirty="0" smtClean="0">
                <a:solidFill>
                  <a:prstClr val="black"/>
                </a:solidFill>
              </a:rPr>
              <a:t> </a:t>
            </a:r>
            <a:r>
              <a:rPr lang="en-US" sz="3200" dirty="0" smtClean="0">
                <a:solidFill>
                  <a:prstClr val="black"/>
                </a:solidFill>
              </a:rPr>
              <a:t>Environmental </a:t>
            </a:r>
            <a:r>
              <a:rPr lang="en-US" sz="3200" dirty="0">
                <a:solidFill>
                  <a:prstClr val="black"/>
                </a:solidFill>
              </a:rPr>
              <a:t>Data Collection</a:t>
            </a:r>
            <a:endParaRPr lang="en-US" sz="3600" dirty="0">
              <a:solidFill>
                <a:prstClr val="black"/>
              </a:solidFill>
            </a:endParaRPr>
          </a:p>
        </p:txBody>
      </p:sp>
      <p:sp>
        <p:nvSpPr>
          <p:cNvPr id="6" name="TextBox 5"/>
          <p:cNvSpPr txBox="1"/>
          <p:nvPr/>
        </p:nvSpPr>
        <p:spPr>
          <a:xfrm>
            <a:off x="990599" y="877812"/>
            <a:ext cx="7530455" cy="830997"/>
          </a:xfrm>
          <a:prstGeom prst="rect">
            <a:avLst/>
          </a:prstGeom>
          <a:noFill/>
          <a:ln>
            <a:solidFill>
              <a:schemeClr val="tx1"/>
            </a:solidFill>
          </a:ln>
        </p:spPr>
        <p:txBody>
          <a:bodyPr wrap="square" rtlCol="0">
            <a:spAutoFit/>
          </a:bodyPr>
          <a:lstStyle/>
          <a:p>
            <a:pPr algn="ctr" defTabSz="913865"/>
            <a:r>
              <a:rPr lang="en-US" sz="2400" dirty="0" smtClean="0">
                <a:solidFill>
                  <a:prstClr val="black"/>
                </a:solidFill>
              </a:rPr>
              <a:t>Ecosystem–based management requires adequate environmental data to detect and determine causes of change.  </a:t>
            </a:r>
            <a:endParaRPr lang="en-US" sz="2400" dirty="0">
              <a:solidFill>
                <a:prstClr val="black"/>
              </a:solidFill>
            </a:endParaRPr>
          </a:p>
        </p:txBody>
      </p:sp>
    </p:spTree>
    <p:extLst>
      <p:ext uri="{BB962C8B-B14F-4D97-AF65-F5344CB8AC3E}">
        <p14:creationId xmlns:p14="http://schemas.microsoft.com/office/powerpoint/2010/main" val="34659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6921382-814F-4E8F-B32D-5FB7E71F343C}" type="slidenum">
              <a:rPr lang="en-US" smtClean="0"/>
              <a:pPr>
                <a:defRPr/>
              </a:pPr>
              <a:t>8</a:t>
            </a:fld>
            <a:endParaRPr lang="en-US"/>
          </a:p>
        </p:txBody>
      </p:sp>
      <p:sp>
        <p:nvSpPr>
          <p:cNvPr id="3" name="TextBox 2"/>
          <p:cNvSpPr txBox="1"/>
          <p:nvPr/>
        </p:nvSpPr>
        <p:spPr>
          <a:xfrm>
            <a:off x="981159" y="838200"/>
            <a:ext cx="6837834" cy="646331"/>
          </a:xfrm>
          <a:prstGeom prst="rect">
            <a:avLst/>
          </a:prstGeom>
          <a:noFill/>
        </p:spPr>
        <p:txBody>
          <a:bodyPr wrap="none" rtlCol="0">
            <a:spAutoFit/>
          </a:bodyPr>
          <a:lstStyle/>
          <a:p>
            <a:r>
              <a:rPr lang="en-US" sz="3600" b="1" dirty="0" smtClean="0">
                <a:solidFill>
                  <a:srgbClr val="008998"/>
                </a:solidFill>
                <a:ea typeface="+mj-ea"/>
              </a:rPr>
              <a:t>SEFSC Current and Recent Activities</a:t>
            </a:r>
            <a:endParaRPr lang="en-US" dirty="0"/>
          </a:p>
        </p:txBody>
      </p:sp>
      <p:sp>
        <p:nvSpPr>
          <p:cNvPr id="4" name="TextBox 3"/>
          <p:cNvSpPr txBox="1"/>
          <p:nvPr/>
        </p:nvSpPr>
        <p:spPr>
          <a:xfrm>
            <a:off x="981159" y="1981200"/>
            <a:ext cx="6398739" cy="3693319"/>
          </a:xfrm>
          <a:prstGeom prst="rect">
            <a:avLst/>
          </a:prstGeom>
          <a:noFill/>
        </p:spPr>
        <p:txBody>
          <a:bodyPr wrap="none" rtlCol="0">
            <a:spAutoFit/>
          </a:bodyPr>
          <a:lstStyle/>
          <a:p>
            <a:r>
              <a:rPr lang="en-US" dirty="0" smtClean="0"/>
              <a:t>Deep Water Horizon Damage Assessment and Restoration</a:t>
            </a:r>
          </a:p>
          <a:p>
            <a:r>
              <a:rPr lang="en-US" dirty="0" smtClean="0"/>
              <a:t>ESA Protected Species Monitoring and Recovery</a:t>
            </a:r>
          </a:p>
          <a:p>
            <a:r>
              <a:rPr lang="en-US" dirty="0"/>
              <a:t>	</a:t>
            </a:r>
            <a:r>
              <a:rPr lang="en-US" dirty="0" smtClean="0"/>
              <a:t>Marine Mammals, Sea Turtles, Corals (7), </a:t>
            </a:r>
            <a:endParaRPr lang="en-US" dirty="0"/>
          </a:p>
          <a:p>
            <a:r>
              <a:rPr lang="en-US" dirty="0" smtClean="0"/>
              <a:t>	Fishes (sturgeon, Nassau groper, sawfish, </a:t>
            </a:r>
            <a:r>
              <a:rPr lang="en-US" dirty="0"/>
              <a:t>h</a:t>
            </a:r>
            <a:r>
              <a:rPr lang="en-US" dirty="0" smtClean="0"/>
              <a:t>ammerhead shark)</a:t>
            </a:r>
          </a:p>
          <a:p>
            <a:r>
              <a:rPr lang="en-US" dirty="0"/>
              <a:t>	</a:t>
            </a:r>
            <a:r>
              <a:rPr lang="en-US" dirty="0" smtClean="0"/>
              <a:t>Johnson Seagrass</a:t>
            </a:r>
          </a:p>
          <a:p>
            <a:r>
              <a:rPr lang="en-US" dirty="0" smtClean="0"/>
              <a:t>Ecosystem-Based Fishery Management </a:t>
            </a:r>
          </a:p>
          <a:p>
            <a:pPr marL="742950" lvl="1" indent="-285750">
              <a:buFont typeface="Arial" panose="020B0604020202020204" pitchFamily="34" charset="0"/>
              <a:buChar char="•"/>
            </a:pPr>
            <a:r>
              <a:rPr lang="en-US" dirty="0" smtClean="0"/>
              <a:t>Integrated Ecosystem Assessments (IEA)</a:t>
            </a:r>
            <a:r>
              <a:rPr lang="en-US" dirty="0"/>
              <a:t> </a:t>
            </a:r>
            <a:endParaRPr lang="en-US" dirty="0" smtClean="0"/>
          </a:p>
          <a:p>
            <a:pPr marL="742950" lvl="1" indent="-285750">
              <a:buFont typeface="Arial" panose="020B0604020202020204" pitchFamily="34" charset="0"/>
              <a:buChar char="•"/>
            </a:pPr>
            <a:r>
              <a:rPr lang="en-US" dirty="0" smtClean="0"/>
              <a:t>Management Strategy Evaluation (MSE)</a:t>
            </a:r>
          </a:p>
          <a:p>
            <a:pPr marL="742950" lvl="1" indent="-285750">
              <a:buFont typeface="Arial" panose="020B0604020202020204" pitchFamily="34" charset="0"/>
              <a:buChar char="•"/>
            </a:pPr>
            <a:r>
              <a:rPr lang="en-US" dirty="0" smtClean="0"/>
              <a:t>Improved Fishery </a:t>
            </a:r>
            <a:r>
              <a:rPr lang="en-US" dirty="0"/>
              <a:t>Dependent and Independent Monitoring  </a:t>
            </a:r>
            <a:endParaRPr lang="en-US" dirty="0" smtClean="0"/>
          </a:p>
          <a:p>
            <a:pPr marL="742950" lvl="1" indent="-285750">
              <a:buFont typeface="Arial" panose="020B0604020202020204" pitchFamily="34" charset="0"/>
              <a:buChar char="•"/>
            </a:pPr>
            <a:r>
              <a:rPr lang="en-US" dirty="0" smtClean="0"/>
              <a:t>Climate </a:t>
            </a:r>
            <a:r>
              <a:rPr lang="en-US" dirty="0"/>
              <a:t>Vulnerability Assessment </a:t>
            </a:r>
            <a:r>
              <a:rPr lang="en-US" dirty="0" smtClean="0"/>
              <a:t>(Gulf of Mexico)</a:t>
            </a:r>
          </a:p>
          <a:p>
            <a:pPr marL="742950" lvl="1" indent="-285750">
              <a:buFont typeface="Arial" panose="020B0604020202020204" pitchFamily="34" charset="0"/>
              <a:buChar char="•"/>
            </a:pPr>
            <a:r>
              <a:rPr lang="en-US" dirty="0" smtClean="0"/>
              <a:t>Habitat monitoring and assessments (Corals)</a:t>
            </a:r>
            <a:endParaRPr lang="en-US" dirty="0"/>
          </a:p>
          <a:p>
            <a:pPr lvl="1"/>
            <a:endParaRPr lang="en-US" dirty="0"/>
          </a:p>
          <a:p>
            <a:pPr lvl="1"/>
            <a:endParaRPr lang="en-US" dirty="0"/>
          </a:p>
        </p:txBody>
      </p:sp>
    </p:spTree>
    <p:extLst>
      <p:ext uri="{BB962C8B-B14F-4D97-AF65-F5344CB8AC3E}">
        <p14:creationId xmlns:p14="http://schemas.microsoft.com/office/powerpoint/2010/main" val="48691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6921382-814F-4E8F-B32D-5FB7E71F343C}" type="slidenum">
              <a:rPr lang="en-US" smtClean="0"/>
              <a:pPr>
                <a:defRPr/>
              </a:pPr>
              <a:t>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68" y="2514600"/>
            <a:ext cx="7955934" cy="3706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914400"/>
            <a:ext cx="38862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685800"/>
            <a:ext cx="2971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400800" y="5791200"/>
            <a:ext cx="2743200" cy="523166"/>
          </a:xfrm>
          <a:prstGeom prst="rect">
            <a:avLst/>
          </a:prstGeom>
          <a:noFill/>
          <a:ln>
            <a:solidFill>
              <a:schemeClr val="tx1"/>
            </a:solidFill>
          </a:ln>
        </p:spPr>
        <p:txBody>
          <a:bodyPr wrap="square" lIns="91387" tIns="45693" rIns="91387" bIns="45693" rtlCol="0">
            <a:spAutoFit/>
          </a:bodyPr>
          <a:lstStyle/>
          <a:p>
            <a:pPr defTabSz="913865"/>
            <a:r>
              <a:rPr lang="en-US" sz="1400" dirty="0">
                <a:solidFill>
                  <a:prstClr val="black"/>
                </a:solidFill>
              </a:rPr>
              <a:t>NOAA Fisheries Quarter 4 Update Stock Status as of December 31, 2015 </a:t>
            </a:r>
          </a:p>
        </p:txBody>
      </p:sp>
      <p:sp>
        <p:nvSpPr>
          <p:cNvPr id="4" name="TextBox 3"/>
          <p:cNvSpPr txBox="1"/>
          <p:nvPr/>
        </p:nvSpPr>
        <p:spPr>
          <a:xfrm>
            <a:off x="685800" y="116871"/>
            <a:ext cx="7747527" cy="584721"/>
          </a:xfrm>
          <a:prstGeom prst="rect">
            <a:avLst/>
          </a:prstGeom>
          <a:noFill/>
        </p:spPr>
        <p:txBody>
          <a:bodyPr wrap="none" lIns="91387" tIns="45693" rIns="91387" bIns="45693" rtlCol="0">
            <a:spAutoFit/>
          </a:bodyPr>
          <a:lstStyle/>
          <a:p>
            <a:pPr defTabSz="913865"/>
            <a:r>
              <a:rPr lang="en-US" sz="3200" dirty="0" smtClean="0">
                <a:solidFill>
                  <a:prstClr val="black"/>
                </a:solidFill>
              </a:rPr>
              <a:t>SE Stocks </a:t>
            </a:r>
            <a:r>
              <a:rPr lang="en-US" sz="3200" dirty="0">
                <a:solidFill>
                  <a:prstClr val="black"/>
                </a:solidFill>
              </a:rPr>
              <a:t>Overfished and Undergoing Overfishing</a:t>
            </a:r>
          </a:p>
        </p:txBody>
      </p:sp>
      <p:sp>
        <p:nvSpPr>
          <p:cNvPr id="5" name="TextBox 4"/>
          <p:cNvSpPr txBox="1"/>
          <p:nvPr/>
        </p:nvSpPr>
        <p:spPr>
          <a:xfrm>
            <a:off x="1" y="6036264"/>
            <a:ext cx="3409908" cy="369332"/>
          </a:xfrm>
          <a:prstGeom prst="rect">
            <a:avLst/>
          </a:prstGeom>
          <a:noFill/>
        </p:spPr>
        <p:txBody>
          <a:bodyPr wrap="none" lIns="91387" tIns="45693" rIns="91387" bIns="45693" rtlCol="0">
            <a:spAutoFit/>
          </a:bodyPr>
          <a:lstStyle/>
          <a:p>
            <a:pPr defTabSz="913865"/>
            <a:r>
              <a:rPr lang="en-US" dirty="0" smtClean="0">
                <a:solidFill>
                  <a:prstClr val="black"/>
                </a:solidFill>
              </a:rPr>
              <a:t>Fish </a:t>
            </a:r>
            <a:r>
              <a:rPr lang="en-US" dirty="0">
                <a:solidFill>
                  <a:prstClr val="black"/>
                </a:solidFill>
              </a:rPr>
              <a:t>Stock Sustainability Index (FSSI):</a:t>
            </a:r>
          </a:p>
        </p:txBody>
      </p:sp>
    </p:spTree>
    <p:extLst>
      <p:ext uri="{BB962C8B-B14F-4D97-AF65-F5344CB8AC3E}">
        <p14:creationId xmlns:p14="http://schemas.microsoft.com/office/powerpoint/2010/main" val="212769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422</Words>
  <Application>Microsoft Office PowerPoint</Application>
  <PresentationFormat>On-screen Show (4:3)</PresentationFormat>
  <Paragraphs>101</Paragraphs>
  <Slides>10</Slides>
  <Notes>5</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1_NOAA Fisheries Content Slides</vt:lpstr>
      <vt:lpstr>NOAA Fisheries Content Slides</vt:lpstr>
      <vt:lpstr>2_NOAA Fisheries Content Slides</vt:lpstr>
      <vt:lpstr>1_NOAA Title Options</vt:lpstr>
      <vt:lpstr>Southeast Fisheries Science Center’s Research and Monitoring Priorities </vt:lpstr>
      <vt:lpstr>PowerPoint Presentation</vt:lpstr>
      <vt:lpstr>  </vt:lpstr>
      <vt:lpstr>Strategic Goals from NOAA’s  Next Generation Strategic Plan</vt:lpstr>
      <vt:lpstr>SEFSC Research Themes and Objectives</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SEFSC CIMAS Themes - 2016</dc:title>
  <dc:creator>Jim Bohnsack</dc:creator>
  <cp:lastModifiedBy>Jim Bohnsack</cp:lastModifiedBy>
  <cp:revision>17</cp:revision>
  <dcterms:created xsi:type="dcterms:W3CDTF">2016-04-15T15:11:32Z</dcterms:created>
  <dcterms:modified xsi:type="dcterms:W3CDTF">2016-10-20T16:11:18Z</dcterms:modified>
</cp:coreProperties>
</file>